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313" r:id="rId4"/>
    <p:sldId id="312" r:id="rId5"/>
    <p:sldId id="258" r:id="rId6"/>
    <p:sldId id="267" r:id="rId7"/>
    <p:sldId id="290" r:id="rId8"/>
    <p:sldId id="291" r:id="rId9"/>
    <p:sldId id="269" r:id="rId10"/>
    <p:sldId id="289" r:id="rId11"/>
    <p:sldId id="259" r:id="rId12"/>
    <p:sldId id="270" r:id="rId13"/>
    <p:sldId id="288" r:id="rId14"/>
    <p:sldId id="287" r:id="rId15"/>
    <p:sldId id="279" r:id="rId16"/>
    <p:sldId id="260" r:id="rId17"/>
    <p:sldId id="292" r:id="rId18"/>
    <p:sldId id="310" r:id="rId19"/>
    <p:sldId id="324" r:id="rId20"/>
    <p:sldId id="304" r:id="rId21"/>
    <p:sldId id="264" r:id="rId22"/>
    <p:sldId id="280" r:id="rId23"/>
    <p:sldId id="301" r:id="rId24"/>
    <p:sldId id="263" r:id="rId25"/>
    <p:sldId id="273" r:id="rId26"/>
    <p:sldId id="281" r:id="rId27"/>
    <p:sldId id="293" r:id="rId28"/>
    <p:sldId id="294" r:id="rId29"/>
    <p:sldId id="295" r:id="rId30"/>
    <p:sldId id="262" r:id="rId31"/>
    <p:sldId id="271" r:id="rId32"/>
    <p:sldId id="272" r:id="rId33"/>
    <p:sldId id="314" r:id="rId34"/>
    <p:sldId id="305" r:id="rId35"/>
    <p:sldId id="306" r:id="rId36"/>
    <p:sldId id="307" r:id="rId37"/>
    <p:sldId id="308" r:id="rId38"/>
    <p:sldId id="309" r:id="rId39"/>
    <p:sldId id="316" r:id="rId40"/>
    <p:sldId id="317" r:id="rId41"/>
    <p:sldId id="318" r:id="rId42"/>
    <p:sldId id="319" r:id="rId43"/>
    <p:sldId id="320" r:id="rId44"/>
    <p:sldId id="321" r:id="rId45"/>
    <p:sldId id="322" r:id="rId46"/>
    <p:sldId id="323" r:id="rId47"/>
    <p:sldId id="302" r:id="rId48"/>
    <p:sldId id="299" r:id="rId49"/>
    <p:sldId id="296" r:id="rId50"/>
    <p:sldId id="268" r:id="rId51"/>
    <p:sldId id="315" r:id="rId52"/>
    <p:sldId id="266"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22A"/>
    <a:srgbClr val="CC0099"/>
    <a:srgbClr val="FFFF99"/>
    <a:srgbClr val="FFFFCC"/>
    <a:srgbClr val="F7E42D"/>
    <a:srgbClr val="409AB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94617" autoAdjust="0"/>
  </p:normalViewPr>
  <p:slideViewPr>
    <p:cSldViewPr>
      <p:cViewPr>
        <p:scale>
          <a:sx n="70" d="100"/>
          <a:sy n="70" d="100"/>
        </p:scale>
        <p:origin x="-114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245365-54BF-4572-A112-8F667503E645}" type="datetimeFigureOut">
              <a:rPr lang="en-IN" smtClean="0"/>
              <a:pPr/>
              <a:t>25-04-2017</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2F88AC-474B-4698-A1E8-5A32FE596E41}"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182F88AC-474B-4698-A1E8-5A32FE596E41}" type="slidenum">
              <a:rPr lang="en-IN" smtClean="0"/>
              <a:pPr/>
              <a:t>38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DD10346B-A213-4DEA-9524-01FDC1BBADC5}" type="datetimeFigureOut">
              <a:rPr lang="en-IN" smtClean="0"/>
              <a:pPr/>
              <a:t>25-04-2017</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C3DFD998-994E-4F52-B403-7A52705E6F43}"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D10346B-A213-4DEA-9524-01FDC1BBADC5}" type="datetimeFigureOut">
              <a:rPr lang="en-IN" smtClean="0"/>
              <a:pPr/>
              <a:t>25-04-2017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DFD998-994E-4F52-B403-7A52705E6F4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D10346B-A213-4DEA-9524-01FDC1BBADC5}" type="datetimeFigureOut">
              <a:rPr lang="en-IN" smtClean="0"/>
              <a:pPr/>
              <a:t>25-04-2017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DFD998-994E-4F52-B403-7A52705E6F43}"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pPr/>
              <a:t>4/25/2017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D10346B-A213-4DEA-9524-01FDC1BBADC5}" type="datetimeFigureOut">
              <a:rPr lang="en-IN" smtClean="0"/>
              <a:pPr/>
              <a:t>25-04-2017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DFD998-994E-4F52-B403-7A52705E6F43}" type="slidenum">
              <a:rPr lang="en-IN" smtClean="0"/>
              <a:pPr/>
              <a:t>‹#›</a:t>
            </a:fld>
            <a:endParaRPr lang="en-IN"/>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D10346B-A213-4DEA-9524-01FDC1BBADC5}" type="datetimeFigureOut">
              <a:rPr lang="en-IN" smtClean="0"/>
              <a:pPr/>
              <a:t>25-04-2017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DFD998-994E-4F52-B403-7A52705E6F43}" type="slidenum">
              <a:rPr lang="en-IN" smtClean="0"/>
              <a:pPr/>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D10346B-A213-4DEA-9524-01FDC1BBADC5}" type="datetimeFigureOut">
              <a:rPr lang="en-IN" smtClean="0"/>
              <a:pPr/>
              <a:t>25-04-2017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DFD998-994E-4F52-B403-7A52705E6F43}" type="slidenum">
              <a:rPr lang="en-IN" smtClean="0"/>
              <a:pPr/>
              <a:t>‹#›</a:t>
            </a:fld>
            <a:endParaRPr lang="en-IN"/>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D10346B-A213-4DEA-9524-01FDC1BBADC5}" type="datetimeFigureOut">
              <a:rPr lang="en-IN" smtClean="0"/>
              <a:pPr/>
              <a:t>25-04-2017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DFD998-994E-4F52-B403-7A52705E6F4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10346B-A213-4DEA-9524-01FDC1BBADC5}" type="datetimeFigureOut">
              <a:rPr lang="en-IN" smtClean="0"/>
              <a:pPr/>
              <a:t>25-04-2017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DFD998-994E-4F52-B403-7A52705E6F43}" type="slidenum">
              <a:rPr lang="en-IN" smtClean="0"/>
              <a:pPr/>
              <a:t>‹#›</a:t>
            </a:fld>
            <a:endParaRPr lang="en-IN"/>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10346B-A213-4DEA-9524-01FDC1BBADC5}" type="datetimeFigureOut">
              <a:rPr lang="en-IN" smtClean="0"/>
              <a:pPr/>
              <a:t>25-04-2017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DFD998-994E-4F52-B403-7A52705E6F4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DD10346B-A213-4DEA-9524-01FDC1BBADC5}" type="datetimeFigureOut">
              <a:rPr lang="en-IN" smtClean="0"/>
              <a:pPr/>
              <a:t>25-04-2017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DFD998-994E-4F52-B403-7A52705E6F4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DD10346B-A213-4DEA-9524-01FDC1BBADC5}" type="datetimeFigureOut">
              <a:rPr lang="en-IN" smtClean="0"/>
              <a:pPr/>
              <a:t>25-04-2017</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C3DFD998-994E-4F52-B403-7A52705E6F43}" type="slidenum">
              <a:rPr lang="en-IN" smtClean="0"/>
              <a:pPr/>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DD10346B-A213-4DEA-9524-01FDC1BBADC5}" type="datetimeFigureOut">
              <a:rPr lang="en-IN" smtClean="0"/>
              <a:pPr/>
              <a:t>25-04-2017</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C3DFD998-994E-4F52-B403-7A52705E6F4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2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28800"/>
            <a:ext cx="7772400" cy="3384376"/>
          </a:xfrm>
        </p:spPr>
        <p:style>
          <a:lnRef idx="2">
            <a:schemeClr val="accent6"/>
          </a:lnRef>
          <a:fillRef idx="1">
            <a:schemeClr val="lt1"/>
          </a:fillRef>
          <a:effectRef idx="0">
            <a:schemeClr val="accent6"/>
          </a:effectRef>
          <a:fontRef idx="minor">
            <a:schemeClr val="dk1"/>
          </a:fontRef>
        </p:style>
        <p:txBody>
          <a:bodyPr>
            <a:normAutofit/>
          </a:bodyPr>
          <a:lstStyle/>
          <a:p>
            <a:r>
              <a:rPr lang="en-IN" sz="5400" cap="all" dirty="0" smtClean="0">
                <a:ln w="9000" cmpd="sng">
                  <a:solidFill>
                    <a:schemeClr val="accent4">
                      <a:shade val="50000"/>
                      <a:satMod val="120000"/>
                    </a:schemeClr>
                  </a:solidFill>
                  <a:prstDash val="solid"/>
                </a:ln>
                <a:solidFill>
                  <a:schemeClr val="accent2">
                    <a:lumMod val="50000"/>
                  </a:schemeClr>
                </a:solidFill>
                <a:effectLst>
                  <a:reflection blurRad="12700" stA="28000" endPos="45000" dist="1000" dir="5400000" sy="-100000" algn="bl" rotWithShape="0"/>
                </a:effectLst>
                <a:latin typeface="AR JULIAN" pitchFamily="2" charset="0"/>
              </a:rPr>
              <a:t>IMPLEMENTATION OF APRIORI ALGORITHM USING HASHING CONCEPT</a:t>
            </a:r>
            <a:endParaRPr lang="en-IN" sz="5400" cap="all" dirty="0">
              <a:ln w="9000" cmpd="sng">
                <a:solidFill>
                  <a:schemeClr val="accent4">
                    <a:shade val="50000"/>
                    <a:satMod val="120000"/>
                  </a:schemeClr>
                </a:solidFill>
                <a:prstDash val="solid"/>
              </a:ln>
              <a:solidFill>
                <a:schemeClr val="accent2">
                  <a:lumMod val="50000"/>
                </a:schemeClr>
              </a:solidFill>
              <a:effectLst>
                <a:reflection blurRad="12700" stA="28000" endPos="45000" dist="1000" dir="5400000" sy="-100000" algn="bl" rotWithShape="0"/>
              </a:effectLst>
              <a:latin typeface="AR JULIAN" pitchFamily="2" charset="0"/>
            </a:endParaRPr>
          </a:p>
        </p:txBody>
      </p:sp>
    </p:spTree>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ATA1.jpg"/>
          <p:cNvPicPr>
            <a:picLocks noGrp="1" noChangeAspect="1"/>
          </p:cNvPicPr>
          <p:nvPr>
            <p:ph idx="1"/>
          </p:nvPr>
        </p:nvPicPr>
        <p:blipFill>
          <a:blip r:embed="rId2" cstate="print"/>
          <a:stretch>
            <a:fillRect/>
          </a:stretch>
        </p:blipFill>
        <p:spPr>
          <a:xfrm>
            <a:off x="539552" y="1556792"/>
            <a:ext cx="2929508" cy="1953005"/>
          </a:xfrm>
        </p:spPr>
      </p:pic>
      <p:sp>
        <p:nvSpPr>
          <p:cNvPr id="3" name="Title 2"/>
          <p:cNvSpPr>
            <a:spLocks noGrp="1"/>
          </p:cNvSpPr>
          <p:nvPr>
            <p:ph type="title"/>
          </p:nvPr>
        </p:nvSpPr>
        <p:spPr/>
        <p:txBody>
          <a:bodyPr/>
          <a:lstStyle/>
          <a:p>
            <a:r>
              <a:rPr lang="en-IN" dirty="0" smtClean="0"/>
              <a:t>		   </a:t>
            </a:r>
            <a:r>
              <a:rPr lang="en-IN" dirty="0" smtClean="0">
                <a:latin typeface="Imprint MT Shadow" pitchFamily="82" charset="0"/>
              </a:rPr>
              <a:t>DATA MINING</a:t>
            </a:r>
            <a:endParaRPr lang="en-IN" dirty="0">
              <a:latin typeface="Imprint MT Shadow" pitchFamily="82" charset="0"/>
            </a:endParaRPr>
          </a:p>
        </p:txBody>
      </p:sp>
      <p:sp>
        <p:nvSpPr>
          <p:cNvPr id="5" name="Notched Right Arrow 4"/>
          <p:cNvSpPr/>
          <p:nvPr/>
        </p:nvSpPr>
        <p:spPr>
          <a:xfrm>
            <a:off x="3779912" y="2276872"/>
            <a:ext cx="504056" cy="216024"/>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6" name="Picture 5" descr="target_data.png"/>
          <p:cNvPicPr>
            <a:picLocks noChangeAspect="1"/>
          </p:cNvPicPr>
          <p:nvPr/>
        </p:nvPicPr>
        <p:blipFill>
          <a:blip r:embed="rId3" cstate="print"/>
          <a:stretch>
            <a:fillRect/>
          </a:stretch>
        </p:blipFill>
        <p:spPr>
          <a:xfrm>
            <a:off x="4427984" y="1772816"/>
            <a:ext cx="1368152" cy="1225998"/>
          </a:xfrm>
          <a:prstGeom prst="rect">
            <a:avLst/>
          </a:prstGeom>
        </p:spPr>
      </p:pic>
      <p:sp>
        <p:nvSpPr>
          <p:cNvPr id="7" name="Notched Right Arrow 6"/>
          <p:cNvSpPr/>
          <p:nvPr/>
        </p:nvSpPr>
        <p:spPr>
          <a:xfrm>
            <a:off x="5931515" y="2321721"/>
            <a:ext cx="504056" cy="216024"/>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8" name="Picture 7" descr="processed data.png"/>
          <p:cNvPicPr>
            <a:picLocks noChangeAspect="1"/>
          </p:cNvPicPr>
          <p:nvPr/>
        </p:nvPicPr>
        <p:blipFill>
          <a:blip r:embed="rId4" cstate="print"/>
          <a:stretch>
            <a:fillRect/>
          </a:stretch>
        </p:blipFill>
        <p:spPr>
          <a:xfrm>
            <a:off x="6876256" y="1700808"/>
            <a:ext cx="1439636" cy="1282365"/>
          </a:xfrm>
          <a:prstGeom prst="rect">
            <a:avLst/>
          </a:prstGeom>
        </p:spPr>
      </p:pic>
      <p:sp>
        <p:nvSpPr>
          <p:cNvPr id="9" name="Notched Right Arrow 8"/>
          <p:cNvSpPr/>
          <p:nvPr/>
        </p:nvSpPr>
        <p:spPr>
          <a:xfrm rot="5400000">
            <a:off x="7308304" y="3366461"/>
            <a:ext cx="504056" cy="216024"/>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10" name="Picture 9" descr="processed data.png"/>
          <p:cNvPicPr>
            <a:picLocks noChangeAspect="1"/>
          </p:cNvPicPr>
          <p:nvPr/>
        </p:nvPicPr>
        <p:blipFill>
          <a:blip r:embed="rId5" cstate="print"/>
          <a:stretch>
            <a:fillRect/>
          </a:stretch>
        </p:blipFill>
        <p:spPr>
          <a:xfrm>
            <a:off x="3563888" y="4077072"/>
            <a:ext cx="2232248" cy="1427271"/>
          </a:xfrm>
          <a:prstGeom prst="rect">
            <a:avLst/>
          </a:prstGeom>
        </p:spPr>
      </p:pic>
      <p:sp>
        <p:nvSpPr>
          <p:cNvPr id="11" name="Rectangle 10"/>
          <p:cNvSpPr/>
          <p:nvPr/>
        </p:nvSpPr>
        <p:spPr>
          <a:xfrm rot="16200000">
            <a:off x="4750980" y="4536279"/>
            <a:ext cx="1224136" cy="5040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smtClean="0"/>
              <a:t>patterns</a:t>
            </a:r>
            <a:endParaRPr lang="en-IN" dirty="0"/>
          </a:p>
        </p:txBody>
      </p:sp>
      <p:pic>
        <p:nvPicPr>
          <p:cNvPr id="12" name="Picture 11" descr="processed data - Copy.png"/>
          <p:cNvPicPr>
            <a:picLocks noChangeAspect="1"/>
          </p:cNvPicPr>
          <p:nvPr/>
        </p:nvPicPr>
        <p:blipFill>
          <a:blip r:embed="rId6" cstate="print"/>
          <a:stretch>
            <a:fillRect/>
          </a:stretch>
        </p:blipFill>
        <p:spPr>
          <a:xfrm>
            <a:off x="6444208" y="4149080"/>
            <a:ext cx="1368152" cy="1367778"/>
          </a:xfrm>
          <a:prstGeom prst="rect">
            <a:avLst/>
          </a:prstGeom>
          <a:effectLst>
            <a:glow rad="139700">
              <a:schemeClr val="accent4">
                <a:satMod val="175000"/>
                <a:alpha val="40000"/>
              </a:schemeClr>
            </a:glow>
          </a:effectLst>
        </p:spPr>
      </p:pic>
      <p:sp>
        <p:nvSpPr>
          <p:cNvPr id="13" name="Rectangle 12"/>
          <p:cNvSpPr/>
          <p:nvPr/>
        </p:nvSpPr>
        <p:spPr>
          <a:xfrm>
            <a:off x="6296148" y="5677789"/>
            <a:ext cx="2232248" cy="50405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spc="50" dirty="0" smtClean="0">
                <a:ln w="12700" cmpd="sng">
                  <a:solidFill>
                    <a:schemeClr val="accent6">
                      <a:satMod val="120000"/>
                      <a:shade val="80000"/>
                    </a:schemeClr>
                  </a:solidFill>
                  <a:prstDash val="solid"/>
                </a:ln>
                <a:solidFill>
                  <a:schemeClr val="tx2"/>
                </a:solidFill>
                <a:effectLst>
                  <a:glow rad="53100">
                    <a:schemeClr val="accent6">
                      <a:satMod val="180000"/>
                      <a:alpha val="30000"/>
                    </a:schemeClr>
                  </a:glow>
                </a:effectLst>
              </a:rPr>
              <a:t>Transformed data</a:t>
            </a:r>
            <a:endParaRPr lang="en-IN" b="1" spc="50" dirty="0">
              <a:ln w="12700" cmpd="sng">
                <a:solidFill>
                  <a:schemeClr val="accent6">
                    <a:satMod val="120000"/>
                    <a:shade val="80000"/>
                  </a:schemeClr>
                </a:solidFill>
                <a:prstDash val="solid"/>
              </a:ln>
              <a:solidFill>
                <a:schemeClr val="tx2"/>
              </a:solidFill>
              <a:effectLst>
                <a:glow rad="53100">
                  <a:schemeClr val="accent6">
                    <a:satMod val="180000"/>
                    <a:alpha val="30000"/>
                  </a:schemeClr>
                </a:glow>
              </a:effectLst>
            </a:endParaRPr>
          </a:p>
        </p:txBody>
      </p:sp>
      <p:sp>
        <p:nvSpPr>
          <p:cNvPr id="14" name="Left Arrow 13"/>
          <p:cNvSpPr/>
          <p:nvPr/>
        </p:nvSpPr>
        <p:spPr>
          <a:xfrm>
            <a:off x="5724128" y="4653136"/>
            <a:ext cx="432048" cy="216024"/>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 name="Left Arrow 14"/>
          <p:cNvSpPr/>
          <p:nvPr/>
        </p:nvSpPr>
        <p:spPr>
          <a:xfrm>
            <a:off x="2987824" y="4509120"/>
            <a:ext cx="432048" cy="216024"/>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16" name="Picture 15" descr="useful_information.jpeg"/>
          <p:cNvPicPr>
            <a:picLocks noChangeAspect="1"/>
          </p:cNvPicPr>
          <p:nvPr/>
        </p:nvPicPr>
        <p:blipFill>
          <a:blip r:embed="rId7" cstate="print"/>
          <a:stretch>
            <a:fillRect/>
          </a:stretch>
        </p:blipFill>
        <p:spPr>
          <a:xfrm>
            <a:off x="1115616" y="4005064"/>
            <a:ext cx="1387872" cy="1387872"/>
          </a:xfrm>
          <a:prstGeom prst="rect">
            <a:avLst/>
          </a:prstGeom>
        </p:spPr>
      </p:pic>
    </p:spTree>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852936"/>
            <a:ext cx="8229600" cy="1143000"/>
          </a:xfrm>
        </p:spPr>
        <p:txBody>
          <a:bodyPr>
            <a:noAutofit/>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55000" endA="300" endPos="45500" dir="5400000" sy="-100000" algn="bl" rotWithShape="0"/>
                </a:effectLst>
                <a:latin typeface="Imprint MT Shadow" pitchFamily="82" charset="0"/>
              </a:rPr>
              <a:t>APRIORI</a:t>
            </a:r>
            <a:r>
              <a:rPr lang="en-IN" sz="6000" dirty="0" smtClean="0">
                <a:effectLst>
                  <a:outerShdw blurRad="31750" dist="25400" dir="5400000" algn="tl" rotWithShape="0">
                    <a:srgbClr val="000000">
                      <a:alpha val="25000"/>
                    </a:srgbClr>
                  </a:outerShdw>
                  <a:reflection blurRad="6350" stA="55000" endA="300" endPos="45500" dir="5400000" sy="-100000" algn="bl" rotWithShape="0"/>
                </a:effectLst>
                <a:latin typeface="Imprint MT Shadow" pitchFamily="82" charset="0"/>
              </a:rPr>
              <a:t> </a:t>
            </a:r>
            <a:r>
              <a:rPr lang="en-IN" sz="6000" dirty="0" smtClean="0">
                <a:solidFill>
                  <a:schemeClr val="tx2">
                    <a:lumMod val="50000"/>
                  </a:schemeClr>
                </a:solidFill>
                <a:effectLst>
                  <a:outerShdw blurRad="31750" dist="25400" dir="5400000" algn="tl" rotWithShape="0">
                    <a:srgbClr val="000000">
                      <a:alpha val="25000"/>
                    </a:srgbClr>
                  </a:outerShdw>
                  <a:reflection blurRad="6350" stA="55000" endA="300" endPos="45500" dir="5400000" sy="-100000" algn="bl" rotWithShape="0"/>
                </a:effectLst>
                <a:latin typeface="Imprint MT Shadow" pitchFamily="82" charset="0"/>
              </a:rPr>
              <a:t>ALGORITHM</a:t>
            </a:r>
            <a:endParaRPr lang="en-IN" sz="6000" dirty="0">
              <a:solidFill>
                <a:schemeClr val="tx2">
                  <a:lumMod val="50000"/>
                </a:schemeClr>
              </a:solidFill>
              <a:effectLst>
                <a:outerShdw blurRad="31750" dist="25400" dir="5400000" algn="tl" rotWithShape="0">
                  <a:srgbClr val="000000">
                    <a:alpha val="25000"/>
                  </a:srgbClr>
                </a:outerShdw>
                <a:reflection blurRad="6350" stA="55000" endA="300" endPos="455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EFD1"/>
            </a:gs>
            <a:gs pos="64999">
              <a:srgbClr val="F0EBD5"/>
            </a:gs>
            <a:gs pos="100000">
              <a:srgbClr val="D1C39F"/>
            </a:gs>
          </a:gsLst>
          <a:lin ang="7800000" scaled="0"/>
        </a:gradFill>
        <a:effectLst/>
      </p:bgPr>
    </p:bg>
    <p:spTree>
      <p:nvGrpSpPr>
        <p:cNvPr id="1" name=""/>
        <p:cNvGrpSpPr/>
        <p:nvPr/>
      </p:nvGrpSpPr>
      <p:grpSpPr>
        <a:xfrm>
          <a:off x="0" y="0"/>
          <a:ext cx="0" cy="0"/>
          <a:chOff x="0" y="0"/>
          <a:chExt cx="0" cy="0"/>
        </a:xfrm>
      </p:grpSpPr>
      <p:sp>
        <p:nvSpPr>
          <p:cNvPr id="10" name="TextBox 9"/>
          <p:cNvSpPr txBox="1"/>
          <p:nvPr/>
        </p:nvSpPr>
        <p:spPr>
          <a:xfrm>
            <a:off x="899592" y="980728"/>
            <a:ext cx="7560840" cy="5201424"/>
          </a:xfrm>
          <a:prstGeom prst="rect">
            <a:avLst/>
          </a:prstGeom>
          <a:noFill/>
        </p:spPr>
        <p:txBody>
          <a:bodyPr wrap="square" rtlCol="0">
            <a:spAutoFit/>
          </a:bodyPr>
          <a:lstStyle/>
          <a:p>
            <a:pPr marL="342900" indent="-342900">
              <a:buFont typeface="Arial" panose="020B0604020202020204" pitchFamily="34" charset="0"/>
              <a:buChar char="•"/>
            </a:pPr>
            <a:r>
              <a:rPr lang="en-IN" sz="2800" dirty="0">
                <a:latin typeface="AR ESSENCE" pitchFamily="2" charset="0"/>
              </a:rPr>
              <a:t>The Apriori Algorithm is an influential algorithm for mining frequent itemsets for </a:t>
            </a:r>
            <a:r>
              <a:rPr lang="en-IN" sz="2800" dirty="0" err="1">
                <a:latin typeface="AR ESSENCE" pitchFamily="2" charset="0"/>
              </a:rPr>
              <a:t>boolean</a:t>
            </a:r>
            <a:r>
              <a:rPr lang="en-IN" sz="2800" dirty="0">
                <a:latin typeface="AR ESSENCE" pitchFamily="2" charset="0"/>
              </a:rPr>
              <a:t> association rules. </a:t>
            </a:r>
            <a:endParaRPr lang="en-IN" sz="2800" dirty="0" smtClean="0">
              <a:latin typeface="AR ESSENCE" pitchFamily="2" charset="0"/>
            </a:endParaRPr>
          </a:p>
          <a:p>
            <a:pPr marL="342900" indent="-342900"/>
            <a:endParaRPr lang="en-IN" sz="2800" dirty="0" smtClean="0">
              <a:latin typeface="AR ESSENCE" pitchFamily="2" charset="0"/>
            </a:endParaRPr>
          </a:p>
          <a:p>
            <a:pPr marL="342900" indent="-342900"/>
            <a:endParaRPr lang="en-IN" sz="2800" dirty="0" smtClean="0">
              <a:latin typeface="AR ESSENCE" pitchFamily="2" charset="0"/>
            </a:endParaRPr>
          </a:p>
          <a:p>
            <a:pPr marL="342900" indent="-342900">
              <a:buFont typeface="Arial" panose="020B0604020202020204" pitchFamily="34" charset="0"/>
              <a:buChar char="•"/>
            </a:pPr>
            <a:r>
              <a:rPr lang="en-IN" sz="2800" dirty="0">
                <a:latin typeface="AR ESSENCE" pitchFamily="2" charset="0"/>
              </a:rPr>
              <a:t>This algorithm was mainly designed for the purpose of operating on those databases which include </a:t>
            </a:r>
            <a:r>
              <a:rPr lang="en-IN" sz="2800" dirty="0" smtClean="0">
                <a:latin typeface="AR ESSENCE" pitchFamily="2" charset="0"/>
              </a:rPr>
              <a:t>transactions</a:t>
            </a:r>
            <a:r>
              <a:rPr lang="en-IN" sz="2800" dirty="0">
                <a:latin typeface="AR ESSENCE" pitchFamily="2" charset="0"/>
              </a:rPr>
              <a:t> </a:t>
            </a:r>
            <a:r>
              <a:rPr lang="en-IN" sz="2800" dirty="0" smtClean="0">
                <a:latin typeface="AR ESSENCE" pitchFamily="2" charset="0"/>
              </a:rPr>
              <a:t>(</a:t>
            </a:r>
            <a:r>
              <a:rPr lang="en-IN" sz="2800" dirty="0">
                <a:latin typeface="AR ESSENCE" pitchFamily="2" charset="0"/>
              </a:rPr>
              <a:t>for example, collections of items bought by customers, or details of a website frequentation</a:t>
            </a:r>
            <a:r>
              <a:rPr lang="en-IN" sz="2800" dirty="0" smtClean="0">
                <a:latin typeface="AR ESSENCE" pitchFamily="2" charset="0"/>
              </a:rPr>
              <a:t>).</a:t>
            </a:r>
          </a:p>
          <a:p>
            <a:pPr marL="342900" indent="-342900">
              <a:buFont typeface="Arial" panose="020B0604020202020204" pitchFamily="34" charset="0"/>
              <a:buChar char="•"/>
            </a:pPr>
            <a:endParaRPr lang="en-IN" sz="2800" dirty="0" smtClean="0">
              <a:latin typeface="AR ESSENCE" pitchFamily="2" charset="0"/>
            </a:endParaRPr>
          </a:p>
          <a:p>
            <a:pPr marL="342900" indent="-342900">
              <a:buFont typeface="Arial" panose="020B0604020202020204" pitchFamily="34" charset="0"/>
              <a:buChar char="•"/>
            </a:pPr>
            <a:endParaRPr lang="en-IN" sz="2400" dirty="0"/>
          </a:p>
        </p:txBody>
      </p:sp>
    </p:spTree>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924944"/>
            <a:ext cx="8229600" cy="1143000"/>
          </a:xfrm>
        </p:spPr>
        <p:txBody>
          <a:bodyPr>
            <a:normAutofit/>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ALGORITHM:</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395536" y="1628800"/>
            <a:ext cx="1800200" cy="576064"/>
          </a:xfrm>
          <a:prstGeom prst="parallelogram">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smtClean="0"/>
              <a:t>ITEMSET</a:t>
            </a:r>
            <a:endParaRPr lang="en-IN" dirty="0"/>
          </a:p>
        </p:txBody>
      </p:sp>
      <p:sp>
        <p:nvSpPr>
          <p:cNvPr id="3" name="Right Arrow 2"/>
          <p:cNvSpPr/>
          <p:nvPr/>
        </p:nvSpPr>
        <p:spPr>
          <a:xfrm>
            <a:off x="2267744" y="1772816"/>
            <a:ext cx="864096" cy="288032"/>
          </a:xfrm>
          <a:prstGeom prst="rightArrow">
            <a:avLst/>
          </a:prstGeom>
          <a:solidFill>
            <a:schemeClr val="bg2">
              <a:lumMod val="75000"/>
            </a:schemeClr>
          </a:solidFill>
          <a:effectLst>
            <a:outerShdw blurRad="152400" dist="317500" dir="5400000" sx="90000" sy="-19000" rotWithShape="0">
              <a:prstClr val="black">
                <a:alpha val="15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Rectangle 3"/>
          <p:cNvSpPr/>
          <p:nvPr/>
        </p:nvSpPr>
        <p:spPr>
          <a:xfrm>
            <a:off x="3275856" y="1196752"/>
            <a:ext cx="2304256" cy="1368152"/>
          </a:xfrm>
          <a:prstGeom prst="rect">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smtClean="0"/>
              <a:t>     GENERAL 	  K-ITEMSET CANDIDATE (JOIN OPERATION)</a:t>
            </a:r>
            <a:endParaRPr lang="en-IN" dirty="0"/>
          </a:p>
        </p:txBody>
      </p:sp>
      <p:sp>
        <p:nvSpPr>
          <p:cNvPr id="5" name="Right Arrow 4"/>
          <p:cNvSpPr/>
          <p:nvPr/>
        </p:nvSpPr>
        <p:spPr>
          <a:xfrm>
            <a:off x="5724128" y="1772816"/>
            <a:ext cx="936104" cy="288032"/>
          </a:xfrm>
          <a:prstGeom prst="rightArrow">
            <a:avLst/>
          </a:prstGeom>
          <a:solidFill>
            <a:schemeClr val="bg2">
              <a:lumMod val="75000"/>
            </a:schemeClr>
          </a:solidFill>
          <a:effectLst>
            <a:outerShdw blurRad="152400" dist="317500" dir="5400000" sx="90000" sy="-19000" rotWithShape="0">
              <a:prstClr val="black">
                <a:alpha val="15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p:cNvSpPr/>
          <p:nvPr/>
        </p:nvSpPr>
        <p:spPr>
          <a:xfrm>
            <a:off x="6804248" y="1196752"/>
            <a:ext cx="2016224" cy="1440160"/>
          </a:xfrm>
          <a:prstGeom prst="rect">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smtClean="0"/>
              <a:t>CHECK SUPPORT</a:t>
            </a:r>
          </a:p>
          <a:p>
            <a:pPr algn="ctr"/>
            <a:r>
              <a:rPr lang="en-IN" dirty="0" smtClean="0"/>
              <a:t>(PRUNING)</a:t>
            </a:r>
            <a:endParaRPr lang="en-IN" dirty="0"/>
          </a:p>
        </p:txBody>
      </p:sp>
      <p:sp>
        <p:nvSpPr>
          <p:cNvPr id="7" name="Down Arrow 6"/>
          <p:cNvSpPr/>
          <p:nvPr/>
        </p:nvSpPr>
        <p:spPr>
          <a:xfrm>
            <a:off x="7668344" y="2780928"/>
            <a:ext cx="216024" cy="720080"/>
          </a:xfrm>
          <a:prstGeom prst="downArrow">
            <a:avLst/>
          </a:prstGeom>
          <a:solidFill>
            <a:schemeClr val="bg2">
              <a:lumMod val="75000"/>
            </a:schemeClr>
          </a:solidFill>
          <a:effectLst>
            <a:outerShdw blurRad="152400" dist="317500" dir="5400000" sx="90000" sy="-19000" rotWithShape="0">
              <a:prstClr val="black">
                <a:alpha val="15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Parallelogram 7"/>
          <p:cNvSpPr/>
          <p:nvPr/>
        </p:nvSpPr>
        <p:spPr>
          <a:xfrm>
            <a:off x="6804248" y="4077072"/>
            <a:ext cx="1944216" cy="936104"/>
          </a:xfrm>
          <a:prstGeom prst="parallelogram">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smtClean="0"/>
              <a:t>FREQUENT ITEMSET</a:t>
            </a:r>
            <a:endParaRPr lang="en-IN" dirty="0"/>
          </a:p>
        </p:txBody>
      </p:sp>
      <p:sp>
        <p:nvSpPr>
          <p:cNvPr id="9" name="Left Arrow 8"/>
          <p:cNvSpPr/>
          <p:nvPr/>
        </p:nvSpPr>
        <p:spPr>
          <a:xfrm>
            <a:off x="5796136" y="4221088"/>
            <a:ext cx="864096" cy="288032"/>
          </a:xfrm>
          <a:prstGeom prst="leftArrow">
            <a:avLst/>
          </a:prstGeom>
          <a:solidFill>
            <a:schemeClr val="bg2">
              <a:lumMod val="75000"/>
            </a:schemeClr>
          </a:solidFill>
          <a:effectLst>
            <a:outerShdw blurRad="152400" dist="317500" dir="5400000" sx="90000" sy="-19000" rotWithShape="0">
              <a:prstClr val="black">
                <a:alpha val="15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Flowchart: Decision 9"/>
          <p:cNvSpPr/>
          <p:nvPr/>
        </p:nvSpPr>
        <p:spPr>
          <a:xfrm>
            <a:off x="2627784" y="3212976"/>
            <a:ext cx="2880320" cy="2448272"/>
          </a:xfrm>
          <a:prstGeom prst="flowChartDecision">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smtClean="0"/>
              <a:t>THE SET OF K-1 ITEMSET IS NULL ?</a:t>
            </a:r>
            <a:endParaRPr lang="en-IN" dirty="0"/>
          </a:p>
        </p:txBody>
      </p:sp>
      <p:sp>
        <p:nvSpPr>
          <p:cNvPr id="11" name="Up Arrow 10"/>
          <p:cNvSpPr/>
          <p:nvPr/>
        </p:nvSpPr>
        <p:spPr>
          <a:xfrm flipH="1">
            <a:off x="3995936" y="2708920"/>
            <a:ext cx="216024" cy="432048"/>
          </a:xfrm>
          <a:prstGeom prst="upArrow">
            <a:avLst/>
          </a:prstGeom>
          <a:solidFill>
            <a:schemeClr val="bg2">
              <a:lumMod val="75000"/>
            </a:schemeClr>
          </a:solidFill>
          <a:effectLst>
            <a:outerShdw blurRad="152400" dist="317500" dir="5400000" sx="90000" sy="-19000" rotWithShape="0">
              <a:prstClr val="black">
                <a:alpha val="15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Left Arrow 11"/>
          <p:cNvSpPr/>
          <p:nvPr/>
        </p:nvSpPr>
        <p:spPr>
          <a:xfrm>
            <a:off x="1619672" y="4293096"/>
            <a:ext cx="864096" cy="216024"/>
          </a:xfrm>
          <a:prstGeom prst="leftArrow">
            <a:avLst/>
          </a:prstGeom>
          <a:solidFill>
            <a:schemeClr val="bg2">
              <a:lumMod val="75000"/>
            </a:schemeClr>
          </a:solidFill>
          <a:effectLst>
            <a:outerShdw blurRad="152400" dist="317500" dir="5400000" sx="90000" sy="-19000" rotWithShape="0">
              <a:prstClr val="black">
                <a:alpha val="15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Oval 12"/>
          <p:cNvSpPr/>
          <p:nvPr/>
        </p:nvSpPr>
        <p:spPr>
          <a:xfrm>
            <a:off x="323528" y="4149080"/>
            <a:ext cx="1152128" cy="576064"/>
          </a:xfrm>
          <a:prstGeom prst="ellipse">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IN" dirty="0" smtClean="0"/>
              <a:t>END</a:t>
            </a:r>
            <a:endParaRPr lang="en-IN" dirty="0"/>
          </a:p>
        </p:txBody>
      </p:sp>
      <p:sp>
        <p:nvSpPr>
          <p:cNvPr id="15" name="Rectangle 14"/>
          <p:cNvSpPr/>
          <p:nvPr/>
        </p:nvSpPr>
        <p:spPr>
          <a:xfrm>
            <a:off x="1835696" y="4797152"/>
            <a:ext cx="504056" cy="432048"/>
          </a:xfrm>
          <a:prstGeom prst="rect">
            <a:avLst/>
          </a:prstGeom>
          <a:no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a:t>
            </a:r>
            <a:endParaRPr lang="en-IN" dirty="0"/>
          </a:p>
        </p:txBody>
      </p:sp>
      <p:sp>
        <p:nvSpPr>
          <p:cNvPr id="16" name="Rectangle 15"/>
          <p:cNvSpPr/>
          <p:nvPr/>
        </p:nvSpPr>
        <p:spPr>
          <a:xfrm>
            <a:off x="4427984" y="2780928"/>
            <a:ext cx="504056" cy="432048"/>
          </a:xfrm>
          <a:prstGeom prst="rect">
            <a:avLst/>
          </a:prstGeom>
          <a:no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N</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579438" y="801688"/>
            <a:ext cx="1149350" cy="381000"/>
          </a:xfrm>
          <a:prstGeom prst="rect">
            <a:avLst/>
          </a:prstGeom>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anchor="t" anchorCtr="0" compatLnSpc="1">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IN" b="1" cap="all" dirty="0" smtClean="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TID</a:t>
            </a:r>
            <a:endParaRPr lang="en-IN" b="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4" name="Rectangle 7"/>
          <p:cNvSpPr>
            <a:spLocks noChangeArrowheads="1"/>
          </p:cNvSpPr>
          <p:nvPr/>
        </p:nvSpPr>
        <p:spPr bwMode="auto">
          <a:xfrm>
            <a:off x="1728788" y="801688"/>
            <a:ext cx="1155700" cy="381000"/>
          </a:xfrm>
          <a:prstGeom prst="rect">
            <a:avLst/>
          </a:prstGeom>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anchor="t" anchorCtr="0" compatLnSpc="1">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IN" b="1" cap="all" dirty="0" smtClean="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ITEM</a:t>
            </a:r>
            <a:endParaRPr lang="en-IN" b="1" cap="all"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5" name="Rectangle 8"/>
          <p:cNvSpPr>
            <a:spLocks noChangeArrowheads="1"/>
          </p:cNvSpPr>
          <p:nvPr/>
        </p:nvSpPr>
        <p:spPr bwMode="auto">
          <a:xfrm>
            <a:off x="579438" y="1182688"/>
            <a:ext cx="1149350" cy="38100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T01</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ectangle 9"/>
          <p:cNvSpPr>
            <a:spLocks noChangeArrowheads="1"/>
          </p:cNvSpPr>
          <p:nvPr/>
        </p:nvSpPr>
        <p:spPr bwMode="auto">
          <a:xfrm>
            <a:off x="1728788" y="1182688"/>
            <a:ext cx="1155700" cy="38100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1,3,4</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2" name="Notched Right Arrow 11"/>
          <p:cNvSpPr/>
          <p:nvPr/>
        </p:nvSpPr>
        <p:spPr>
          <a:xfrm>
            <a:off x="3203848" y="1556792"/>
            <a:ext cx="504056" cy="144016"/>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 name="Rectangle 29"/>
          <p:cNvSpPr>
            <a:spLocks noChangeArrowheads="1"/>
          </p:cNvSpPr>
          <p:nvPr/>
        </p:nvSpPr>
        <p:spPr bwMode="auto">
          <a:xfrm>
            <a:off x="3995936" y="692696"/>
            <a:ext cx="793750" cy="368300"/>
          </a:xfrm>
          <a:prstGeom prst="rect">
            <a:avLst/>
          </a:prstGeom>
          <a:solidFill>
            <a:srgbClr val="2DA2BF"/>
          </a:solidFill>
          <a:ln w="9525">
            <a:noFill/>
            <a:miter lim="800000"/>
          </a:ln>
        </p:spPr>
        <p:txBody>
          <a:bodyPr vert="horz" wrap="square" lIns="91440" tIns="45720" rIns="91440" bIns="45720" numCol="1" anchor="t" anchorCtr="0" compatLnSpc="1"/>
          <a:lstStyle/>
          <a:p>
            <a:r>
              <a:rPr lang="en-IN" dirty="0" smtClean="0"/>
              <a:t>ITEM</a:t>
            </a:r>
            <a:endParaRPr lang="en-IN" dirty="0"/>
          </a:p>
        </p:txBody>
      </p:sp>
      <p:sp>
        <p:nvSpPr>
          <p:cNvPr id="14" name="Rectangle 30"/>
          <p:cNvSpPr>
            <a:spLocks noChangeArrowheads="1"/>
          </p:cNvSpPr>
          <p:nvPr/>
        </p:nvSpPr>
        <p:spPr bwMode="auto">
          <a:xfrm>
            <a:off x="4788024" y="692696"/>
            <a:ext cx="864096" cy="368300"/>
          </a:xfrm>
          <a:prstGeom prst="rect">
            <a:avLst/>
          </a:prstGeom>
          <a:solidFill>
            <a:srgbClr val="2DA2BF"/>
          </a:solidFill>
          <a:ln w="9525">
            <a:noFill/>
            <a:miter lim="800000"/>
          </a:ln>
        </p:spPr>
        <p:txBody>
          <a:bodyPr vert="horz" wrap="square" lIns="91440" tIns="45720" rIns="91440" bIns="45720" numCol="1" anchor="t" anchorCtr="0" compatLnSpc="1"/>
          <a:lstStyle/>
          <a:p>
            <a:r>
              <a:rPr lang="en-IN" sz="1400" dirty="0" smtClean="0"/>
              <a:t>COUNT</a:t>
            </a:r>
            <a:endParaRPr lang="en-IN" sz="1400" dirty="0"/>
          </a:p>
        </p:txBody>
      </p:sp>
      <p:sp>
        <p:nvSpPr>
          <p:cNvPr id="45" name="Rectangle 31"/>
          <p:cNvSpPr>
            <a:spLocks noChangeArrowheads="1"/>
          </p:cNvSpPr>
          <p:nvPr/>
        </p:nvSpPr>
        <p:spPr bwMode="auto">
          <a:xfrm>
            <a:off x="3995936" y="1046443"/>
            <a:ext cx="729854" cy="332814"/>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1</a:t>
            </a:r>
            <a:endParaRPr lang="en-IN" b="1" dirty="0">
              <a:ln w="1905"/>
              <a:solidFill>
                <a:srgbClr val="CC0099"/>
              </a:solidFill>
              <a:effectLst>
                <a:innerShdw blurRad="69850" dist="43180" dir="5400000">
                  <a:srgbClr val="000000">
                    <a:alpha val="65000"/>
                  </a:srgbClr>
                </a:innerShdw>
              </a:effectLst>
            </a:endParaRPr>
          </a:p>
        </p:txBody>
      </p:sp>
      <p:sp>
        <p:nvSpPr>
          <p:cNvPr id="46" name="Rectangle 32"/>
          <p:cNvSpPr>
            <a:spLocks noChangeArrowheads="1"/>
          </p:cNvSpPr>
          <p:nvPr/>
        </p:nvSpPr>
        <p:spPr bwMode="auto">
          <a:xfrm>
            <a:off x="4788024" y="1052736"/>
            <a:ext cx="858308" cy="332814"/>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1</a:t>
            </a:r>
            <a:endParaRPr lang="en-IN" b="1" dirty="0">
              <a:ln w="1905"/>
              <a:solidFill>
                <a:srgbClr val="CC0099"/>
              </a:solidFill>
              <a:effectLst>
                <a:innerShdw blurRad="69850" dist="43180" dir="5400000">
                  <a:srgbClr val="000000">
                    <a:alpha val="65000"/>
                  </a:srgbClr>
                </a:innerShdw>
              </a:effectLst>
            </a:endParaRPr>
          </a:p>
        </p:txBody>
      </p:sp>
      <p:sp>
        <p:nvSpPr>
          <p:cNvPr id="47" name="Rectangle 33"/>
          <p:cNvSpPr>
            <a:spLocks noChangeArrowheads="1"/>
          </p:cNvSpPr>
          <p:nvPr/>
        </p:nvSpPr>
        <p:spPr bwMode="auto">
          <a:xfrm>
            <a:off x="3995936" y="1408649"/>
            <a:ext cx="729854" cy="338652"/>
          </a:xfrm>
          <a:prstGeom prst="rect">
            <a:avLst/>
          </a:pr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2</a:t>
            </a:r>
            <a:endParaRPr lang="en-IN" b="1" dirty="0">
              <a:ln w="1905"/>
              <a:solidFill>
                <a:srgbClr val="CC0099"/>
              </a:solidFill>
              <a:effectLst>
                <a:innerShdw blurRad="69850" dist="43180" dir="5400000">
                  <a:srgbClr val="000000">
                    <a:alpha val="65000"/>
                  </a:srgbClr>
                </a:innerShdw>
              </a:effectLst>
            </a:endParaRPr>
          </a:p>
        </p:txBody>
      </p:sp>
      <p:sp>
        <p:nvSpPr>
          <p:cNvPr id="48" name="Rectangle 34"/>
          <p:cNvSpPr>
            <a:spLocks noChangeArrowheads="1"/>
          </p:cNvSpPr>
          <p:nvPr/>
        </p:nvSpPr>
        <p:spPr bwMode="auto">
          <a:xfrm>
            <a:off x="4795309" y="1408649"/>
            <a:ext cx="858308" cy="338652"/>
          </a:xfrm>
          <a:prstGeom prst="rect">
            <a:avLst/>
          </a:pr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0</a:t>
            </a:r>
            <a:endParaRPr lang="en-IN" b="1" dirty="0">
              <a:ln w="1905"/>
              <a:solidFill>
                <a:srgbClr val="CC0099"/>
              </a:solidFill>
              <a:effectLst>
                <a:innerShdw blurRad="69850" dist="43180" dir="5400000">
                  <a:srgbClr val="000000">
                    <a:alpha val="65000"/>
                  </a:srgbClr>
                </a:innerShdw>
              </a:effectLst>
            </a:endParaRPr>
          </a:p>
        </p:txBody>
      </p:sp>
      <p:sp>
        <p:nvSpPr>
          <p:cNvPr id="49" name="Rectangle 35"/>
          <p:cNvSpPr>
            <a:spLocks noChangeArrowheads="1"/>
          </p:cNvSpPr>
          <p:nvPr/>
        </p:nvSpPr>
        <p:spPr bwMode="auto">
          <a:xfrm>
            <a:off x="3995936" y="1776693"/>
            <a:ext cx="729854" cy="332814"/>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3</a:t>
            </a:r>
            <a:endParaRPr lang="en-IN" b="1" dirty="0">
              <a:ln w="1905"/>
              <a:solidFill>
                <a:srgbClr val="CC0099"/>
              </a:solidFill>
              <a:effectLst>
                <a:innerShdw blurRad="69850" dist="43180" dir="5400000">
                  <a:srgbClr val="000000">
                    <a:alpha val="65000"/>
                  </a:srgbClr>
                </a:innerShdw>
              </a:effectLst>
            </a:endParaRPr>
          </a:p>
        </p:txBody>
      </p:sp>
      <p:sp>
        <p:nvSpPr>
          <p:cNvPr id="50" name="Rectangle 36"/>
          <p:cNvSpPr>
            <a:spLocks noChangeArrowheads="1"/>
          </p:cNvSpPr>
          <p:nvPr/>
        </p:nvSpPr>
        <p:spPr bwMode="auto">
          <a:xfrm>
            <a:off x="4788024" y="1772816"/>
            <a:ext cx="858308" cy="332814"/>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1</a:t>
            </a:r>
            <a:endParaRPr lang="en-IN" b="1" dirty="0">
              <a:ln w="1905"/>
              <a:solidFill>
                <a:srgbClr val="CC0099"/>
              </a:solidFill>
              <a:effectLst>
                <a:innerShdw blurRad="69850" dist="43180" dir="5400000">
                  <a:srgbClr val="000000">
                    <a:alpha val="65000"/>
                  </a:srgbClr>
                </a:innerShdw>
              </a:effectLst>
            </a:endParaRPr>
          </a:p>
        </p:txBody>
      </p:sp>
      <p:sp>
        <p:nvSpPr>
          <p:cNvPr id="51" name="Rectangle 37"/>
          <p:cNvSpPr>
            <a:spLocks noChangeArrowheads="1"/>
          </p:cNvSpPr>
          <p:nvPr/>
        </p:nvSpPr>
        <p:spPr bwMode="auto">
          <a:xfrm>
            <a:off x="3995936" y="2138899"/>
            <a:ext cx="729854" cy="338652"/>
          </a:xfrm>
          <a:prstGeom prst="rect">
            <a:avLst/>
          </a:pr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4</a:t>
            </a:r>
            <a:endParaRPr lang="en-IN" b="1" dirty="0">
              <a:ln w="1905"/>
              <a:solidFill>
                <a:srgbClr val="CC0099"/>
              </a:solidFill>
              <a:effectLst>
                <a:innerShdw blurRad="69850" dist="43180" dir="5400000">
                  <a:srgbClr val="000000">
                    <a:alpha val="65000"/>
                  </a:srgbClr>
                </a:innerShdw>
              </a:effectLst>
            </a:endParaRPr>
          </a:p>
        </p:txBody>
      </p:sp>
      <p:sp>
        <p:nvSpPr>
          <p:cNvPr id="52" name="Rectangle 38"/>
          <p:cNvSpPr>
            <a:spLocks noChangeArrowheads="1"/>
          </p:cNvSpPr>
          <p:nvPr/>
        </p:nvSpPr>
        <p:spPr bwMode="auto">
          <a:xfrm>
            <a:off x="4795309" y="2138899"/>
            <a:ext cx="858308" cy="338652"/>
          </a:xfrm>
          <a:prstGeom prst="rect">
            <a:avLst/>
          </a:pr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1</a:t>
            </a:r>
            <a:endParaRPr lang="en-IN" b="1" dirty="0">
              <a:ln w="1905"/>
              <a:solidFill>
                <a:srgbClr val="CC0099"/>
              </a:solidFill>
              <a:effectLst>
                <a:innerShdw blurRad="69850" dist="43180" dir="5400000">
                  <a:srgbClr val="000000">
                    <a:alpha val="65000"/>
                  </a:srgbClr>
                </a:innerShdw>
              </a:effectLst>
            </a:endParaRPr>
          </a:p>
        </p:txBody>
      </p:sp>
      <p:sp>
        <p:nvSpPr>
          <p:cNvPr id="53" name="Rectangle 39"/>
          <p:cNvSpPr>
            <a:spLocks noChangeArrowheads="1"/>
          </p:cNvSpPr>
          <p:nvPr/>
        </p:nvSpPr>
        <p:spPr bwMode="auto">
          <a:xfrm>
            <a:off x="3995936" y="2507199"/>
            <a:ext cx="729854" cy="338652"/>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5</a:t>
            </a:r>
            <a:endParaRPr lang="en-IN" b="1" dirty="0">
              <a:ln w="1905"/>
              <a:solidFill>
                <a:srgbClr val="CC0099"/>
              </a:solidFill>
              <a:effectLst>
                <a:innerShdw blurRad="69850" dist="43180" dir="5400000">
                  <a:srgbClr val="000000">
                    <a:alpha val="65000"/>
                  </a:srgbClr>
                </a:innerShdw>
              </a:effectLst>
            </a:endParaRPr>
          </a:p>
        </p:txBody>
      </p:sp>
      <p:sp>
        <p:nvSpPr>
          <p:cNvPr id="54" name="Rectangle 40"/>
          <p:cNvSpPr>
            <a:spLocks noChangeArrowheads="1"/>
          </p:cNvSpPr>
          <p:nvPr/>
        </p:nvSpPr>
        <p:spPr bwMode="auto">
          <a:xfrm>
            <a:off x="4795309" y="2507199"/>
            <a:ext cx="858308" cy="338652"/>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0</a:t>
            </a:r>
            <a:endParaRPr lang="en-IN" b="1" dirty="0">
              <a:ln w="1905"/>
              <a:solidFill>
                <a:srgbClr val="CC0099"/>
              </a:solidFill>
              <a:effectLst>
                <a:innerShdw blurRad="69850" dist="43180" dir="5400000">
                  <a:srgbClr val="000000">
                    <a:alpha val="65000"/>
                  </a:srgbClr>
                </a:innerShdw>
              </a:effectLst>
            </a:endParaRPr>
          </a:p>
        </p:txBody>
      </p:sp>
      <p:sp>
        <p:nvSpPr>
          <p:cNvPr id="55" name="Rectangle 10"/>
          <p:cNvSpPr>
            <a:spLocks noChangeArrowheads="1"/>
          </p:cNvSpPr>
          <p:nvPr/>
        </p:nvSpPr>
        <p:spPr bwMode="auto">
          <a:xfrm>
            <a:off x="579438" y="1563688"/>
            <a:ext cx="1184250" cy="38735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T02</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6" name="Rectangle 11"/>
          <p:cNvSpPr>
            <a:spLocks noChangeArrowheads="1"/>
          </p:cNvSpPr>
          <p:nvPr/>
        </p:nvSpPr>
        <p:spPr bwMode="auto">
          <a:xfrm>
            <a:off x="1728000" y="1556792"/>
            <a:ext cx="1152000" cy="387350"/>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2,3,5</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7" name="Rectangle 34"/>
          <p:cNvSpPr>
            <a:spLocks noChangeArrowheads="1"/>
          </p:cNvSpPr>
          <p:nvPr/>
        </p:nvSpPr>
        <p:spPr bwMode="auto">
          <a:xfrm>
            <a:off x="4788024" y="1412776"/>
            <a:ext cx="858308" cy="338652"/>
          </a:xfrm>
          <a:prstGeom prst="rect">
            <a:avLst/>
          </a:pr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1</a:t>
            </a:r>
            <a:endParaRPr lang="en-IN" b="1" dirty="0">
              <a:ln w="1905"/>
              <a:solidFill>
                <a:srgbClr val="CC0099"/>
              </a:solidFill>
              <a:effectLst>
                <a:innerShdw blurRad="69850" dist="43180" dir="5400000">
                  <a:srgbClr val="000000">
                    <a:alpha val="65000"/>
                  </a:srgbClr>
                </a:innerShdw>
              </a:effectLst>
            </a:endParaRPr>
          </a:p>
        </p:txBody>
      </p:sp>
      <p:sp>
        <p:nvSpPr>
          <p:cNvPr id="58" name="Rectangle 36"/>
          <p:cNvSpPr>
            <a:spLocks noChangeArrowheads="1"/>
          </p:cNvSpPr>
          <p:nvPr/>
        </p:nvSpPr>
        <p:spPr bwMode="auto">
          <a:xfrm>
            <a:off x="4788024" y="1772816"/>
            <a:ext cx="858308" cy="332814"/>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2</a:t>
            </a:r>
            <a:endParaRPr lang="en-IN" b="1" dirty="0">
              <a:ln w="1905"/>
              <a:solidFill>
                <a:srgbClr val="CC0099"/>
              </a:solidFill>
              <a:effectLst>
                <a:innerShdw blurRad="69850" dist="43180" dir="5400000">
                  <a:srgbClr val="000000">
                    <a:alpha val="65000"/>
                  </a:srgbClr>
                </a:innerShdw>
              </a:effectLst>
            </a:endParaRPr>
          </a:p>
        </p:txBody>
      </p:sp>
      <p:sp>
        <p:nvSpPr>
          <p:cNvPr id="59" name="Rectangle 40"/>
          <p:cNvSpPr>
            <a:spLocks noChangeArrowheads="1"/>
          </p:cNvSpPr>
          <p:nvPr/>
        </p:nvSpPr>
        <p:spPr bwMode="auto">
          <a:xfrm>
            <a:off x="4788024" y="2492896"/>
            <a:ext cx="858308" cy="338652"/>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1</a:t>
            </a:r>
            <a:endParaRPr lang="en-IN" b="1" dirty="0">
              <a:ln w="1905"/>
              <a:solidFill>
                <a:srgbClr val="CC0099"/>
              </a:solidFill>
              <a:effectLst>
                <a:innerShdw blurRad="69850" dist="43180" dir="5400000">
                  <a:srgbClr val="000000">
                    <a:alpha val="65000"/>
                  </a:srgbClr>
                </a:innerShdw>
              </a:effectLst>
            </a:endParaRPr>
          </a:p>
        </p:txBody>
      </p:sp>
      <p:sp>
        <p:nvSpPr>
          <p:cNvPr id="61" name="Notched Right Arrow 60"/>
          <p:cNvSpPr/>
          <p:nvPr/>
        </p:nvSpPr>
        <p:spPr>
          <a:xfrm>
            <a:off x="5868144" y="1628800"/>
            <a:ext cx="576064" cy="144016"/>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62" name="Rectangle 55"/>
          <p:cNvSpPr>
            <a:spLocks noChangeArrowheads="1"/>
          </p:cNvSpPr>
          <p:nvPr/>
        </p:nvSpPr>
        <p:spPr bwMode="auto">
          <a:xfrm>
            <a:off x="6772276" y="735013"/>
            <a:ext cx="971550" cy="406400"/>
          </a:xfrm>
          <a:prstGeom prst="rect">
            <a:avLst/>
          </a:prstGeom>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lstStyle/>
          <a:p>
            <a:r>
              <a:rPr lang="en-I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ITEM</a:t>
            </a:r>
            <a:endParaRPr lang="en-IN"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3" name="Rectangle 56"/>
          <p:cNvSpPr>
            <a:spLocks noChangeArrowheads="1"/>
          </p:cNvSpPr>
          <p:nvPr/>
        </p:nvSpPr>
        <p:spPr bwMode="auto">
          <a:xfrm>
            <a:off x="7743826" y="735013"/>
            <a:ext cx="971550" cy="406400"/>
          </a:xfrm>
          <a:prstGeom prst="rect">
            <a:avLst/>
          </a:prstGeom>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lstStyle/>
          <a:p>
            <a:r>
              <a:rPr lang="en-I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COUNT</a:t>
            </a:r>
            <a:endParaRPr lang="en-IN" sz="1400" dirty="0"/>
          </a:p>
        </p:txBody>
      </p:sp>
      <p:sp>
        <p:nvSpPr>
          <p:cNvPr id="64" name="Rectangle 57"/>
          <p:cNvSpPr>
            <a:spLocks noChangeArrowheads="1"/>
          </p:cNvSpPr>
          <p:nvPr/>
        </p:nvSpPr>
        <p:spPr bwMode="auto">
          <a:xfrm>
            <a:off x="6772276" y="1141413"/>
            <a:ext cx="971550" cy="40005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3</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5" name="Rectangle 58"/>
          <p:cNvSpPr>
            <a:spLocks noChangeArrowheads="1"/>
          </p:cNvSpPr>
          <p:nvPr/>
        </p:nvSpPr>
        <p:spPr bwMode="auto">
          <a:xfrm>
            <a:off x="7743826" y="1141413"/>
            <a:ext cx="971550" cy="40005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6" name="Rectangle 12"/>
          <p:cNvSpPr>
            <a:spLocks noChangeArrowheads="1"/>
          </p:cNvSpPr>
          <p:nvPr/>
        </p:nvSpPr>
        <p:spPr bwMode="auto">
          <a:xfrm>
            <a:off x="579438" y="1951038"/>
            <a:ext cx="1149350" cy="38100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T03</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7" name="Rectangle 13"/>
          <p:cNvSpPr>
            <a:spLocks noChangeArrowheads="1"/>
          </p:cNvSpPr>
          <p:nvPr/>
        </p:nvSpPr>
        <p:spPr bwMode="auto">
          <a:xfrm>
            <a:off x="1728788" y="1951038"/>
            <a:ext cx="1155700" cy="38100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1,2,3,5</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84" name="Rectangle 32"/>
          <p:cNvSpPr>
            <a:spLocks noChangeArrowheads="1"/>
          </p:cNvSpPr>
          <p:nvPr/>
        </p:nvSpPr>
        <p:spPr bwMode="auto">
          <a:xfrm>
            <a:off x="4788024" y="1052736"/>
            <a:ext cx="858308" cy="332814"/>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2</a:t>
            </a:r>
            <a:endParaRPr lang="en-IN" b="1" dirty="0">
              <a:ln w="1905"/>
              <a:solidFill>
                <a:srgbClr val="CC0099"/>
              </a:solidFill>
              <a:effectLst>
                <a:innerShdw blurRad="69850" dist="43180" dir="5400000">
                  <a:srgbClr val="000000">
                    <a:alpha val="65000"/>
                  </a:srgbClr>
                </a:innerShdw>
              </a:effectLst>
            </a:endParaRPr>
          </a:p>
        </p:txBody>
      </p:sp>
      <p:sp>
        <p:nvSpPr>
          <p:cNvPr id="85" name="Rectangle 32"/>
          <p:cNvSpPr>
            <a:spLocks noChangeArrowheads="1"/>
          </p:cNvSpPr>
          <p:nvPr/>
        </p:nvSpPr>
        <p:spPr bwMode="auto">
          <a:xfrm>
            <a:off x="4788024" y="1412776"/>
            <a:ext cx="858308" cy="332814"/>
          </a:xfrm>
          <a:prstGeom prst="rect">
            <a:avLst/>
          </a:prstGeom>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2</a:t>
            </a:r>
            <a:endParaRPr lang="en-IN" b="1" dirty="0">
              <a:ln w="1905"/>
              <a:solidFill>
                <a:srgbClr val="CC0099"/>
              </a:solidFill>
              <a:effectLst>
                <a:innerShdw blurRad="69850" dist="43180" dir="5400000">
                  <a:srgbClr val="000000">
                    <a:alpha val="65000"/>
                  </a:srgbClr>
                </a:innerShdw>
              </a:effectLst>
            </a:endParaRPr>
          </a:p>
        </p:txBody>
      </p:sp>
      <p:sp>
        <p:nvSpPr>
          <p:cNvPr id="86" name="Rectangle 32"/>
          <p:cNvSpPr>
            <a:spLocks noChangeArrowheads="1"/>
          </p:cNvSpPr>
          <p:nvPr/>
        </p:nvSpPr>
        <p:spPr bwMode="auto">
          <a:xfrm>
            <a:off x="4788024" y="1772816"/>
            <a:ext cx="858308" cy="332814"/>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3</a:t>
            </a:r>
            <a:endParaRPr lang="en-IN" b="1" dirty="0">
              <a:ln w="1905"/>
              <a:solidFill>
                <a:srgbClr val="CC0099"/>
              </a:solidFill>
              <a:effectLst>
                <a:innerShdw blurRad="69850" dist="43180" dir="5400000">
                  <a:srgbClr val="000000">
                    <a:alpha val="65000"/>
                  </a:srgbClr>
                </a:innerShdw>
              </a:effectLst>
            </a:endParaRPr>
          </a:p>
        </p:txBody>
      </p:sp>
      <p:sp>
        <p:nvSpPr>
          <p:cNvPr id="87" name="Rectangle 32"/>
          <p:cNvSpPr>
            <a:spLocks noChangeArrowheads="1"/>
          </p:cNvSpPr>
          <p:nvPr/>
        </p:nvSpPr>
        <p:spPr bwMode="auto">
          <a:xfrm>
            <a:off x="4788024" y="2492896"/>
            <a:ext cx="858308" cy="332814"/>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dirty="0" smtClean="0">
                <a:ln w="1905"/>
                <a:solidFill>
                  <a:srgbClr val="CC0099"/>
                </a:solidFill>
                <a:effectLst>
                  <a:innerShdw blurRad="69850" dist="43180" dir="5400000">
                    <a:srgbClr val="000000">
                      <a:alpha val="65000"/>
                    </a:srgbClr>
                  </a:innerShdw>
                </a:effectLst>
              </a:rPr>
              <a:t>2</a:t>
            </a:r>
            <a:endParaRPr lang="en-IN" b="1" dirty="0">
              <a:ln w="1905"/>
              <a:solidFill>
                <a:srgbClr val="CC0099"/>
              </a:solidFill>
              <a:effectLst>
                <a:innerShdw blurRad="69850" dist="43180" dir="5400000">
                  <a:srgbClr val="000000">
                    <a:alpha val="65000"/>
                  </a:srgbClr>
                </a:innerShdw>
              </a:effectLst>
            </a:endParaRPr>
          </a:p>
        </p:txBody>
      </p:sp>
      <p:sp>
        <p:nvSpPr>
          <p:cNvPr id="91" name="Rectangle 57"/>
          <p:cNvSpPr>
            <a:spLocks noChangeArrowheads="1"/>
          </p:cNvSpPr>
          <p:nvPr/>
        </p:nvSpPr>
        <p:spPr bwMode="auto">
          <a:xfrm>
            <a:off x="6759399" y="1124744"/>
            <a:ext cx="1008112" cy="40005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2" name="Rectangle 58"/>
          <p:cNvSpPr>
            <a:spLocks noChangeArrowheads="1"/>
          </p:cNvSpPr>
          <p:nvPr/>
        </p:nvSpPr>
        <p:spPr bwMode="auto">
          <a:xfrm>
            <a:off x="7740352" y="1124744"/>
            <a:ext cx="971550" cy="40005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3" name="Rectangle 59"/>
          <p:cNvSpPr>
            <a:spLocks noChangeArrowheads="1"/>
          </p:cNvSpPr>
          <p:nvPr/>
        </p:nvSpPr>
        <p:spPr bwMode="auto">
          <a:xfrm>
            <a:off x="6772276" y="1541463"/>
            <a:ext cx="971550" cy="406400"/>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4" name="Rectangle 60"/>
          <p:cNvSpPr>
            <a:spLocks noChangeArrowheads="1"/>
          </p:cNvSpPr>
          <p:nvPr/>
        </p:nvSpPr>
        <p:spPr bwMode="auto">
          <a:xfrm>
            <a:off x="7743826" y="1541463"/>
            <a:ext cx="971550" cy="406400"/>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5" name="Rectangle 61"/>
          <p:cNvSpPr>
            <a:spLocks noChangeArrowheads="1"/>
          </p:cNvSpPr>
          <p:nvPr/>
        </p:nvSpPr>
        <p:spPr bwMode="auto">
          <a:xfrm>
            <a:off x="6772276" y="1947863"/>
            <a:ext cx="971550" cy="40005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3</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6" name="Rectangle 62"/>
          <p:cNvSpPr>
            <a:spLocks noChangeArrowheads="1"/>
          </p:cNvSpPr>
          <p:nvPr/>
        </p:nvSpPr>
        <p:spPr bwMode="auto">
          <a:xfrm>
            <a:off x="7743826" y="1947863"/>
            <a:ext cx="971550" cy="400050"/>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3</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7" name="Rectangle 63"/>
          <p:cNvSpPr>
            <a:spLocks noChangeArrowheads="1"/>
          </p:cNvSpPr>
          <p:nvPr/>
        </p:nvSpPr>
        <p:spPr bwMode="auto">
          <a:xfrm>
            <a:off x="6772276" y="2347913"/>
            <a:ext cx="971550" cy="406400"/>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5</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8" name="Rectangle 64"/>
          <p:cNvSpPr>
            <a:spLocks noChangeArrowheads="1"/>
          </p:cNvSpPr>
          <p:nvPr/>
        </p:nvSpPr>
        <p:spPr bwMode="auto">
          <a:xfrm>
            <a:off x="7743826" y="2347913"/>
            <a:ext cx="971550" cy="406400"/>
          </a:xfrm>
          <a:prstGeom prst="rect">
            <a:avLst/>
          </a:prstGeom>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9" name="Notched Right Arrow 98"/>
          <p:cNvSpPr/>
          <p:nvPr/>
        </p:nvSpPr>
        <p:spPr>
          <a:xfrm rot="5400000">
            <a:off x="7452320" y="3068960"/>
            <a:ext cx="504056" cy="216024"/>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00" name="Rectangle 78"/>
          <p:cNvSpPr>
            <a:spLocks noChangeArrowheads="1"/>
          </p:cNvSpPr>
          <p:nvPr/>
        </p:nvSpPr>
        <p:spPr bwMode="auto">
          <a:xfrm>
            <a:off x="6700838" y="3611563"/>
            <a:ext cx="1009650" cy="368300"/>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r>
              <a:rPr lang="en-IN" dirty="0" smtClean="0"/>
              <a:t>ITEM</a:t>
            </a:r>
            <a:endParaRPr lang="en-IN" dirty="0"/>
          </a:p>
        </p:txBody>
      </p:sp>
      <p:sp>
        <p:nvSpPr>
          <p:cNvPr id="101" name="Rectangle 79"/>
          <p:cNvSpPr>
            <a:spLocks noChangeArrowheads="1"/>
          </p:cNvSpPr>
          <p:nvPr/>
        </p:nvSpPr>
        <p:spPr bwMode="auto">
          <a:xfrm>
            <a:off x="7710488" y="3611563"/>
            <a:ext cx="1009650" cy="368300"/>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r>
              <a:rPr lang="en-IN" dirty="0" smtClean="0"/>
              <a:t>COUNT</a:t>
            </a:r>
            <a:endParaRPr lang="en-IN" dirty="0"/>
          </a:p>
        </p:txBody>
      </p:sp>
      <p:sp>
        <p:nvSpPr>
          <p:cNvPr id="102" name="Rectangle 80"/>
          <p:cNvSpPr>
            <a:spLocks noChangeArrowheads="1"/>
          </p:cNvSpPr>
          <p:nvPr/>
        </p:nvSpPr>
        <p:spPr bwMode="auto">
          <a:xfrm>
            <a:off x="6700838" y="3979863"/>
            <a:ext cx="1009650" cy="37465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1,2</a:t>
            </a:r>
            <a:endParaRPr lang="en-IN" dirty="0"/>
          </a:p>
        </p:txBody>
      </p:sp>
      <p:sp>
        <p:nvSpPr>
          <p:cNvPr id="103" name="Rectangle 81"/>
          <p:cNvSpPr>
            <a:spLocks noChangeArrowheads="1"/>
          </p:cNvSpPr>
          <p:nvPr/>
        </p:nvSpPr>
        <p:spPr bwMode="auto">
          <a:xfrm>
            <a:off x="7710488" y="3979863"/>
            <a:ext cx="1009650" cy="37465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1</a:t>
            </a:r>
            <a:endParaRPr lang="en-IN" dirty="0"/>
          </a:p>
        </p:txBody>
      </p:sp>
      <p:sp>
        <p:nvSpPr>
          <p:cNvPr id="104" name="Rectangle 82"/>
          <p:cNvSpPr>
            <a:spLocks noChangeArrowheads="1"/>
          </p:cNvSpPr>
          <p:nvPr/>
        </p:nvSpPr>
        <p:spPr bwMode="auto">
          <a:xfrm>
            <a:off x="6700838" y="4354513"/>
            <a:ext cx="1009650" cy="36830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1,3</a:t>
            </a:r>
            <a:endParaRPr lang="en-IN" dirty="0"/>
          </a:p>
        </p:txBody>
      </p:sp>
      <p:sp>
        <p:nvSpPr>
          <p:cNvPr id="105" name="Rectangle 83"/>
          <p:cNvSpPr>
            <a:spLocks noChangeArrowheads="1"/>
          </p:cNvSpPr>
          <p:nvPr/>
        </p:nvSpPr>
        <p:spPr bwMode="auto">
          <a:xfrm>
            <a:off x="7710488" y="4354513"/>
            <a:ext cx="1009650" cy="36830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a:t>
            </a:r>
            <a:endParaRPr lang="en-IN" dirty="0"/>
          </a:p>
        </p:txBody>
      </p:sp>
      <p:sp>
        <p:nvSpPr>
          <p:cNvPr id="106" name="Rectangle 84"/>
          <p:cNvSpPr>
            <a:spLocks noChangeArrowheads="1"/>
          </p:cNvSpPr>
          <p:nvPr/>
        </p:nvSpPr>
        <p:spPr bwMode="auto">
          <a:xfrm>
            <a:off x="6700838" y="4722813"/>
            <a:ext cx="1009650" cy="37465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1,5</a:t>
            </a:r>
            <a:endParaRPr lang="en-IN" dirty="0"/>
          </a:p>
        </p:txBody>
      </p:sp>
      <p:sp>
        <p:nvSpPr>
          <p:cNvPr id="107" name="Rectangle 85"/>
          <p:cNvSpPr>
            <a:spLocks noChangeArrowheads="1"/>
          </p:cNvSpPr>
          <p:nvPr/>
        </p:nvSpPr>
        <p:spPr bwMode="auto">
          <a:xfrm>
            <a:off x="7710488" y="4722813"/>
            <a:ext cx="1009650" cy="37465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1</a:t>
            </a:r>
            <a:endParaRPr lang="en-IN" dirty="0"/>
          </a:p>
        </p:txBody>
      </p:sp>
      <p:sp>
        <p:nvSpPr>
          <p:cNvPr id="108" name="Rectangle 86"/>
          <p:cNvSpPr>
            <a:spLocks noChangeArrowheads="1"/>
          </p:cNvSpPr>
          <p:nvPr/>
        </p:nvSpPr>
        <p:spPr bwMode="auto">
          <a:xfrm>
            <a:off x="6700838" y="5097463"/>
            <a:ext cx="1009650" cy="36830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2,3</a:t>
            </a:r>
            <a:endParaRPr lang="en-IN" dirty="0"/>
          </a:p>
        </p:txBody>
      </p:sp>
      <p:sp>
        <p:nvSpPr>
          <p:cNvPr id="109" name="Rectangle 87"/>
          <p:cNvSpPr>
            <a:spLocks noChangeArrowheads="1"/>
          </p:cNvSpPr>
          <p:nvPr/>
        </p:nvSpPr>
        <p:spPr bwMode="auto">
          <a:xfrm>
            <a:off x="7710488" y="5097463"/>
            <a:ext cx="1009650" cy="36830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a:t>
            </a:r>
            <a:endParaRPr lang="en-IN" dirty="0"/>
          </a:p>
        </p:txBody>
      </p:sp>
      <p:sp>
        <p:nvSpPr>
          <p:cNvPr id="110" name="Rectangle 88"/>
          <p:cNvSpPr>
            <a:spLocks noChangeArrowheads="1"/>
          </p:cNvSpPr>
          <p:nvPr/>
        </p:nvSpPr>
        <p:spPr bwMode="auto">
          <a:xfrm>
            <a:off x="6700838" y="5465763"/>
            <a:ext cx="1009650" cy="36830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2,5</a:t>
            </a:r>
            <a:endParaRPr lang="en-IN" dirty="0"/>
          </a:p>
        </p:txBody>
      </p:sp>
      <p:sp>
        <p:nvSpPr>
          <p:cNvPr id="111" name="Rectangle 89"/>
          <p:cNvSpPr>
            <a:spLocks noChangeArrowheads="1"/>
          </p:cNvSpPr>
          <p:nvPr/>
        </p:nvSpPr>
        <p:spPr bwMode="auto">
          <a:xfrm>
            <a:off x="7710488" y="5465763"/>
            <a:ext cx="1009650" cy="36830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a:t>
            </a:r>
            <a:endParaRPr lang="en-IN" dirty="0"/>
          </a:p>
        </p:txBody>
      </p:sp>
      <p:sp>
        <p:nvSpPr>
          <p:cNvPr id="112" name="Rectangle 90"/>
          <p:cNvSpPr>
            <a:spLocks noChangeArrowheads="1"/>
          </p:cNvSpPr>
          <p:nvPr/>
        </p:nvSpPr>
        <p:spPr bwMode="auto">
          <a:xfrm>
            <a:off x="6700838" y="5834063"/>
            <a:ext cx="1009650" cy="37465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3,5</a:t>
            </a:r>
            <a:endParaRPr lang="en-IN" dirty="0"/>
          </a:p>
        </p:txBody>
      </p:sp>
      <p:sp>
        <p:nvSpPr>
          <p:cNvPr id="113" name="Rectangle 91"/>
          <p:cNvSpPr>
            <a:spLocks noChangeArrowheads="1"/>
          </p:cNvSpPr>
          <p:nvPr/>
        </p:nvSpPr>
        <p:spPr bwMode="auto">
          <a:xfrm>
            <a:off x="7710488" y="5834063"/>
            <a:ext cx="1009650" cy="37465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a:t>
            </a:r>
            <a:endParaRPr lang="en-IN" dirty="0"/>
          </a:p>
        </p:txBody>
      </p:sp>
      <p:sp>
        <p:nvSpPr>
          <p:cNvPr id="114" name="Notched Right Arrow 113"/>
          <p:cNvSpPr/>
          <p:nvPr/>
        </p:nvSpPr>
        <p:spPr>
          <a:xfrm rot="10800000">
            <a:off x="6012160" y="4581128"/>
            <a:ext cx="504056" cy="144016"/>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35" name="Rectangle 78"/>
          <p:cNvSpPr>
            <a:spLocks noChangeArrowheads="1"/>
          </p:cNvSpPr>
          <p:nvPr/>
        </p:nvSpPr>
        <p:spPr bwMode="auto">
          <a:xfrm>
            <a:off x="3923928" y="3763963"/>
            <a:ext cx="1009650" cy="368300"/>
          </a:xfrm>
          <a:prstGeom prst="rect">
            <a:avLst/>
          </a:prstGeom>
          <a:solidFill>
            <a:schemeClr val="accent6">
              <a:lumMod val="40000"/>
              <a:lumOff val="60000"/>
            </a:schemeClr>
          </a:solidFill>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r>
              <a:rPr lang="en-IN" dirty="0" smtClean="0"/>
              <a:t>ITEM</a:t>
            </a:r>
            <a:endParaRPr lang="en-IN" dirty="0"/>
          </a:p>
        </p:txBody>
      </p:sp>
      <p:sp>
        <p:nvSpPr>
          <p:cNvPr id="136" name="Rectangle 79"/>
          <p:cNvSpPr>
            <a:spLocks noChangeArrowheads="1"/>
          </p:cNvSpPr>
          <p:nvPr/>
        </p:nvSpPr>
        <p:spPr bwMode="auto">
          <a:xfrm>
            <a:off x="4933578" y="3763963"/>
            <a:ext cx="1009650" cy="368300"/>
          </a:xfrm>
          <a:prstGeom prst="rect">
            <a:avLst/>
          </a:prstGeom>
          <a:solidFill>
            <a:schemeClr val="accent6">
              <a:lumMod val="40000"/>
              <a:lumOff val="60000"/>
            </a:schemeClr>
          </a:solidFill>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r>
              <a:rPr lang="en-IN" dirty="0" smtClean="0"/>
              <a:t>COUNT</a:t>
            </a:r>
            <a:endParaRPr lang="en-IN" dirty="0"/>
          </a:p>
        </p:txBody>
      </p:sp>
      <p:sp>
        <p:nvSpPr>
          <p:cNvPr id="137" name="Rectangle 82"/>
          <p:cNvSpPr>
            <a:spLocks noChangeArrowheads="1"/>
          </p:cNvSpPr>
          <p:nvPr/>
        </p:nvSpPr>
        <p:spPr bwMode="auto">
          <a:xfrm>
            <a:off x="3923928" y="4149080"/>
            <a:ext cx="1009650" cy="3683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1,3</a:t>
            </a:r>
            <a:endParaRPr lang="en-IN" dirty="0"/>
          </a:p>
        </p:txBody>
      </p:sp>
      <p:sp>
        <p:nvSpPr>
          <p:cNvPr id="138" name="Rectangle 83"/>
          <p:cNvSpPr>
            <a:spLocks noChangeArrowheads="1"/>
          </p:cNvSpPr>
          <p:nvPr/>
        </p:nvSpPr>
        <p:spPr bwMode="auto">
          <a:xfrm>
            <a:off x="4932040" y="4149080"/>
            <a:ext cx="1009650" cy="3683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a:t>
            </a:r>
            <a:endParaRPr lang="en-IN" dirty="0"/>
          </a:p>
        </p:txBody>
      </p:sp>
      <p:sp>
        <p:nvSpPr>
          <p:cNvPr id="139" name="Rectangle 86"/>
          <p:cNvSpPr>
            <a:spLocks noChangeArrowheads="1"/>
          </p:cNvSpPr>
          <p:nvPr/>
        </p:nvSpPr>
        <p:spPr bwMode="auto">
          <a:xfrm>
            <a:off x="3923928" y="4509120"/>
            <a:ext cx="1009650" cy="368300"/>
          </a:xfrm>
          <a:prstGeom prst="rect">
            <a:avLst/>
          </a:prstGeom>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lstStyle/>
          <a:p>
            <a:r>
              <a:rPr lang="en-IN" dirty="0" smtClean="0"/>
              <a:t>2,3</a:t>
            </a:r>
            <a:endParaRPr lang="en-IN" dirty="0"/>
          </a:p>
        </p:txBody>
      </p:sp>
      <p:sp>
        <p:nvSpPr>
          <p:cNvPr id="140" name="Rectangle 87"/>
          <p:cNvSpPr>
            <a:spLocks noChangeArrowheads="1"/>
          </p:cNvSpPr>
          <p:nvPr/>
        </p:nvSpPr>
        <p:spPr bwMode="auto">
          <a:xfrm>
            <a:off x="4933578" y="4509120"/>
            <a:ext cx="1009650" cy="368300"/>
          </a:xfrm>
          <a:prstGeom prst="rect">
            <a:avLst/>
          </a:prstGeom>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lstStyle/>
          <a:p>
            <a:r>
              <a:rPr lang="en-IN" dirty="0" smtClean="0"/>
              <a:t>2</a:t>
            </a:r>
            <a:endParaRPr lang="en-IN" dirty="0"/>
          </a:p>
        </p:txBody>
      </p:sp>
      <p:sp>
        <p:nvSpPr>
          <p:cNvPr id="141" name="Rectangle 88"/>
          <p:cNvSpPr>
            <a:spLocks noChangeArrowheads="1"/>
          </p:cNvSpPr>
          <p:nvPr/>
        </p:nvSpPr>
        <p:spPr bwMode="auto">
          <a:xfrm>
            <a:off x="3923928" y="4877420"/>
            <a:ext cx="1009650" cy="3683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2,5</a:t>
            </a:r>
            <a:endParaRPr lang="en-IN" dirty="0"/>
          </a:p>
        </p:txBody>
      </p:sp>
      <p:sp>
        <p:nvSpPr>
          <p:cNvPr id="142" name="Rectangle 89"/>
          <p:cNvSpPr>
            <a:spLocks noChangeArrowheads="1"/>
          </p:cNvSpPr>
          <p:nvPr/>
        </p:nvSpPr>
        <p:spPr bwMode="auto">
          <a:xfrm>
            <a:off x="4933578" y="4877420"/>
            <a:ext cx="1009650" cy="3683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a:t>
            </a:r>
            <a:endParaRPr lang="en-IN" dirty="0"/>
          </a:p>
        </p:txBody>
      </p:sp>
      <p:sp>
        <p:nvSpPr>
          <p:cNvPr id="143" name="Rectangle 90"/>
          <p:cNvSpPr>
            <a:spLocks noChangeArrowheads="1"/>
          </p:cNvSpPr>
          <p:nvPr/>
        </p:nvSpPr>
        <p:spPr bwMode="auto">
          <a:xfrm>
            <a:off x="3923928" y="5245720"/>
            <a:ext cx="1009650" cy="374650"/>
          </a:xfrm>
          <a:prstGeom prst="rect">
            <a:avLst/>
          </a:prstGeom>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lstStyle/>
          <a:p>
            <a:r>
              <a:rPr lang="en-IN" dirty="0" smtClean="0"/>
              <a:t>3,5</a:t>
            </a:r>
            <a:endParaRPr lang="en-IN" dirty="0"/>
          </a:p>
        </p:txBody>
      </p:sp>
      <p:sp>
        <p:nvSpPr>
          <p:cNvPr id="144" name="Rectangle 91"/>
          <p:cNvSpPr>
            <a:spLocks noChangeArrowheads="1"/>
          </p:cNvSpPr>
          <p:nvPr/>
        </p:nvSpPr>
        <p:spPr bwMode="auto">
          <a:xfrm>
            <a:off x="4933578" y="5245720"/>
            <a:ext cx="1009650" cy="374650"/>
          </a:xfrm>
          <a:prstGeom prst="rect">
            <a:avLst/>
          </a:prstGeom>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anchor="t" anchorCtr="0" compatLnSpc="1"/>
          <a:lstStyle/>
          <a:p>
            <a:r>
              <a:rPr lang="en-IN" dirty="0" smtClean="0"/>
              <a:t>2</a:t>
            </a:r>
            <a:endParaRPr lang="en-IN" dirty="0"/>
          </a:p>
        </p:txBody>
      </p:sp>
      <p:sp>
        <p:nvSpPr>
          <p:cNvPr id="145" name="Notched Right Arrow 144"/>
          <p:cNvSpPr/>
          <p:nvPr/>
        </p:nvSpPr>
        <p:spPr>
          <a:xfrm rot="10800000">
            <a:off x="3203848" y="4221088"/>
            <a:ext cx="504056" cy="144016"/>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4" name="Rectangle 78"/>
          <p:cNvSpPr>
            <a:spLocks noChangeArrowheads="1"/>
          </p:cNvSpPr>
          <p:nvPr/>
        </p:nvSpPr>
        <p:spPr bwMode="auto">
          <a:xfrm>
            <a:off x="1331640" y="3789040"/>
            <a:ext cx="790550" cy="423615"/>
          </a:xfrm>
          <a:prstGeom prst="rect">
            <a:avLst/>
          </a:prstGeom>
          <a:solidFill>
            <a:srgbClr val="FFFFCC"/>
          </a:solidFill>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lstStyle/>
          <a:p>
            <a:r>
              <a:rPr lang="en-IN" dirty="0" smtClean="0"/>
              <a:t>ITEM</a:t>
            </a:r>
            <a:endParaRPr lang="en-IN" dirty="0"/>
          </a:p>
        </p:txBody>
      </p:sp>
      <p:sp>
        <p:nvSpPr>
          <p:cNvPr id="155" name="Rectangle 79"/>
          <p:cNvSpPr>
            <a:spLocks noChangeArrowheads="1"/>
          </p:cNvSpPr>
          <p:nvPr/>
        </p:nvSpPr>
        <p:spPr bwMode="auto">
          <a:xfrm>
            <a:off x="2123728" y="3789040"/>
            <a:ext cx="936104" cy="423615"/>
          </a:xfrm>
          <a:prstGeom prst="rect">
            <a:avLst/>
          </a:prstGeom>
          <a:solidFill>
            <a:srgbClr val="FFFFCC"/>
          </a:solidFill>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r>
              <a:rPr lang="en-IN" sz="1400" dirty="0" smtClean="0"/>
              <a:t>COUNT</a:t>
            </a:r>
            <a:endParaRPr lang="en-IN" sz="1400" dirty="0"/>
          </a:p>
        </p:txBody>
      </p:sp>
      <p:sp>
        <p:nvSpPr>
          <p:cNvPr id="156" name="Rectangle 82"/>
          <p:cNvSpPr>
            <a:spLocks noChangeArrowheads="1"/>
          </p:cNvSpPr>
          <p:nvPr/>
        </p:nvSpPr>
        <p:spPr bwMode="auto">
          <a:xfrm>
            <a:off x="1331640" y="4221089"/>
            <a:ext cx="792088" cy="432047"/>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2,3,5</a:t>
            </a:r>
            <a:endParaRPr lang="en-IN" dirty="0"/>
          </a:p>
        </p:txBody>
      </p:sp>
      <p:sp>
        <p:nvSpPr>
          <p:cNvPr id="157" name="Rectangle 83"/>
          <p:cNvSpPr>
            <a:spLocks noChangeArrowheads="1"/>
          </p:cNvSpPr>
          <p:nvPr/>
        </p:nvSpPr>
        <p:spPr bwMode="auto">
          <a:xfrm>
            <a:off x="2123728" y="4221088"/>
            <a:ext cx="936104" cy="423615"/>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r>
              <a:rPr lang="en-IN" dirty="0" smtClean="0"/>
              <a:t>2</a:t>
            </a:r>
            <a:endParaRPr lang="en-IN" dirty="0"/>
          </a:p>
        </p:txBody>
      </p:sp>
      <p:sp>
        <p:nvSpPr>
          <p:cNvPr id="158" name="Notched Right Arrow 157"/>
          <p:cNvSpPr/>
          <p:nvPr/>
        </p:nvSpPr>
        <p:spPr>
          <a:xfrm rot="5400000">
            <a:off x="1763688" y="4869160"/>
            <a:ext cx="504056" cy="216024"/>
          </a:xfrm>
          <a:prstGeom prst="notch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159" name="Rectangle 78"/>
          <p:cNvSpPr>
            <a:spLocks noChangeArrowheads="1"/>
          </p:cNvSpPr>
          <p:nvPr/>
        </p:nvSpPr>
        <p:spPr bwMode="auto">
          <a:xfrm>
            <a:off x="1043608" y="5301208"/>
            <a:ext cx="790550" cy="423615"/>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r>
              <a:rPr lang="en-IN"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ITEM</a:t>
            </a:r>
            <a:endParaRPr lang="en-IN"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0" name="Rectangle 79"/>
          <p:cNvSpPr>
            <a:spLocks noChangeArrowheads="1"/>
          </p:cNvSpPr>
          <p:nvPr/>
        </p:nvSpPr>
        <p:spPr bwMode="auto">
          <a:xfrm>
            <a:off x="1835696" y="5301208"/>
            <a:ext cx="936104" cy="423615"/>
          </a:xfrm>
          <a:prstGeom prst="rect">
            <a:avLst/>
          </a:prstGeom>
          <a:solidFill>
            <a:schemeClr val="accent6">
              <a:lumMod val="75000"/>
            </a:schemeClr>
          </a:solidFill>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lstStyle/>
          <a:p>
            <a:r>
              <a:rPr lang="en-IN"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COUNT</a:t>
            </a:r>
            <a:endParaRPr lang="en-IN" sz="1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1" name="Rectangle 82"/>
          <p:cNvSpPr>
            <a:spLocks noChangeArrowheads="1"/>
          </p:cNvSpPr>
          <p:nvPr/>
        </p:nvSpPr>
        <p:spPr bwMode="auto">
          <a:xfrm>
            <a:off x="1043608" y="5733256"/>
            <a:ext cx="792088" cy="432047"/>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2,3,5</a:t>
            </a:r>
            <a:endParaRPr lang="en-IN"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62" name="Rectangle 83"/>
          <p:cNvSpPr>
            <a:spLocks noChangeArrowheads="1"/>
          </p:cNvSpPr>
          <p:nvPr/>
        </p:nvSpPr>
        <p:spPr bwMode="auto">
          <a:xfrm>
            <a:off x="1835696" y="5733256"/>
            <a:ext cx="936104" cy="423615"/>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IN"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endParaRPr lang="en-IN"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67" name="Rectangle 166"/>
          <p:cNvSpPr/>
          <p:nvPr/>
        </p:nvSpPr>
        <p:spPr>
          <a:xfrm>
            <a:off x="611560" y="2420888"/>
            <a:ext cx="2232248" cy="432048"/>
          </a:xfrm>
          <a:prstGeom prst="rect">
            <a:avLst/>
          </a:prstGeom>
          <a:noFill/>
          <a:ln>
            <a:noFill/>
          </a:ln>
          <a:effectLst>
            <a:glow rad="63500">
              <a:schemeClr val="accent2">
                <a:satMod val="175000"/>
                <a:alpha val="40000"/>
              </a:schemeClr>
            </a:glow>
            <a:outerShdw blurRad="50800" dist="38100" dir="5400000" rotWithShape="0">
              <a:srgbClr val="000000">
                <a:alpha val="35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spc="50" dirty="0" smtClean="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rPr>
              <a:t>TRANSACTION TABLE T</a:t>
            </a:r>
            <a:endParaRPr lang="en-IN" sz="1600" b="1" spc="50" dirty="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endParaRPr>
          </a:p>
        </p:txBody>
      </p:sp>
      <p:sp>
        <p:nvSpPr>
          <p:cNvPr id="168" name="Rectangle 167"/>
          <p:cNvSpPr/>
          <p:nvPr/>
        </p:nvSpPr>
        <p:spPr>
          <a:xfrm>
            <a:off x="3563888" y="2996952"/>
            <a:ext cx="2232248" cy="432048"/>
          </a:xfrm>
          <a:prstGeom prst="rect">
            <a:avLst/>
          </a:prstGeom>
          <a:noFill/>
          <a:ln>
            <a:noFill/>
          </a:ln>
          <a:effectLst>
            <a:glow rad="63500">
              <a:schemeClr val="accent2">
                <a:satMod val="175000"/>
                <a:alpha val="40000"/>
              </a:schemeClr>
            </a:glow>
            <a:outerShdw blurRad="50800" dist="38100" dir="5400000" rotWithShape="0">
              <a:srgbClr val="000000">
                <a:alpha val="35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spc="50" dirty="0" smtClean="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rPr>
              <a:t>CANDIDATE TABLE C1</a:t>
            </a:r>
            <a:endParaRPr lang="en-IN" sz="1600" b="1" spc="50" dirty="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endParaRPr>
          </a:p>
        </p:txBody>
      </p:sp>
      <p:sp>
        <p:nvSpPr>
          <p:cNvPr id="169" name="Rectangle 168"/>
          <p:cNvSpPr/>
          <p:nvPr/>
        </p:nvSpPr>
        <p:spPr>
          <a:xfrm>
            <a:off x="6588224" y="188640"/>
            <a:ext cx="2232248" cy="432048"/>
          </a:xfrm>
          <a:prstGeom prst="rect">
            <a:avLst/>
          </a:prstGeom>
          <a:noFill/>
          <a:ln>
            <a:noFill/>
          </a:ln>
          <a:effectLst>
            <a:glow rad="63500">
              <a:schemeClr val="accent2">
                <a:satMod val="175000"/>
                <a:alpha val="40000"/>
              </a:schemeClr>
            </a:glow>
            <a:outerShdw blurRad="50800" dist="38100" dir="5400000" rotWithShape="0">
              <a:srgbClr val="000000">
                <a:alpha val="35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spc="50" dirty="0" smtClean="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rPr>
              <a:t>FREQUENT 1 ITEMSET TABLE L1</a:t>
            </a:r>
            <a:endParaRPr lang="en-IN" sz="1600" b="1" spc="50" dirty="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endParaRPr>
          </a:p>
        </p:txBody>
      </p:sp>
      <p:sp>
        <p:nvSpPr>
          <p:cNvPr id="170" name="Rectangle 169"/>
          <p:cNvSpPr/>
          <p:nvPr/>
        </p:nvSpPr>
        <p:spPr>
          <a:xfrm>
            <a:off x="6660232" y="6309320"/>
            <a:ext cx="2232248" cy="432048"/>
          </a:xfrm>
          <a:prstGeom prst="rect">
            <a:avLst/>
          </a:prstGeom>
          <a:noFill/>
          <a:ln>
            <a:noFill/>
          </a:ln>
          <a:effectLst>
            <a:glow rad="63500">
              <a:schemeClr val="accent2">
                <a:satMod val="175000"/>
                <a:alpha val="40000"/>
              </a:schemeClr>
            </a:glow>
            <a:outerShdw blurRad="50800" dist="38100" dir="5400000" rotWithShape="0">
              <a:srgbClr val="000000">
                <a:alpha val="35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spc="50" dirty="0" smtClean="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rPr>
              <a:t>CANDIDATE TABLE C2</a:t>
            </a:r>
            <a:endParaRPr lang="en-IN" sz="1600" b="1" spc="50" dirty="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endParaRPr>
          </a:p>
        </p:txBody>
      </p:sp>
      <p:sp>
        <p:nvSpPr>
          <p:cNvPr id="171" name="Rectangle 170"/>
          <p:cNvSpPr/>
          <p:nvPr/>
        </p:nvSpPr>
        <p:spPr>
          <a:xfrm>
            <a:off x="3851920" y="5877272"/>
            <a:ext cx="2232248" cy="432048"/>
          </a:xfrm>
          <a:prstGeom prst="rect">
            <a:avLst/>
          </a:prstGeom>
          <a:noFill/>
          <a:ln>
            <a:noFill/>
          </a:ln>
          <a:effectLst>
            <a:glow rad="63500">
              <a:schemeClr val="accent2">
                <a:satMod val="175000"/>
                <a:alpha val="40000"/>
              </a:schemeClr>
            </a:glow>
            <a:outerShdw blurRad="50800" dist="38100" dir="5400000" rotWithShape="0">
              <a:srgbClr val="000000">
                <a:alpha val="35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spc="50" dirty="0" smtClean="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rPr>
              <a:t>FREQUENT 2 ITEMSET TABLE L2</a:t>
            </a:r>
            <a:endParaRPr lang="en-IN" sz="1600" b="1" spc="50" dirty="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endParaRPr>
          </a:p>
        </p:txBody>
      </p:sp>
      <p:sp>
        <p:nvSpPr>
          <p:cNvPr id="172" name="Rectangle 171"/>
          <p:cNvSpPr/>
          <p:nvPr/>
        </p:nvSpPr>
        <p:spPr>
          <a:xfrm>
            <a:off x="683568" y="3212976"/>
            <a:ext cx="2232248" cy="432048"/>
          </a:xfrm>
          <a:prstGeom prst="rect">
            <a:avLst/>
          </a:prstGeom>
          <a:noFill/>
          <a:ln>
            <a:noFill/>
          </a:ln>
          <a:effectLst>
            <a:glow rad="63500">
              <a:schemeClr val="accent2">
                <a:satMod val="175000"/>
                <a:alpha val="40000"/>
              </a:schemeClr>
            </a:glow>
            <a:outerShdw blurRad="50800" dist="38100" dir="5400000" rotWithShape="0">
              <a:srgbClr val="000000">
                <a:alpha val="35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spc="50" dirty="0" smtClean="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rPr>
              <a:t>CANDIDATE TABLE C3</a:t>
            </a:r>
            <a:endParaRPr lang="en-IN" sz="1600" b="1" spc="50" dirty="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endParaRPr>
          </a:p>
        </p:txBody>
      </p:sp>
      <p:sp>
        <p:nvSpPr>
          <p:cNvPr id="173" name="Rectangle 172"/>
          <p:cNvSpPr/>
          <p:nvPr/>
        </p:nvSpPr>
        <p:spPr>
          <a:xfrm>
            <a:off x="827584" y="6237312"/>
            <a:ext cx="2232248" cy="432048"/>
          </a:xfrm>
          <a:prstGeom prst="rect">
            <a:avLst/>
          </a:prstGeom>
          <a:noFill/>
          <a:ln>
            <a:noFill/>
          </a:ln>
          <a:effectLst>
            <a:glow rad="63500">
              <a:schemeClr val="accent2">
                <a:satMod val="175000"/>
                <a:alpha val="40000"/>
              </a:schemeClr>
            </a:glow>
            <a:outerShdw blurRad="50800" dist="38100" dir="5400000" rotWithShape="0">
              <a:srgbClr val="000000">
                <a:alpha val="35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spc="50" dirty="0" smtClean="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rPr>
              <a:t>FREQUENT 3 ITEMSET TABLE L3</a:t>
            </a:r>
            <a:endParaRPr lang="en-IN" sz="1600" b="1" spc="50" dirty="0">
              <a:ln w="13500">
                <a:solidFill>
                  <a:schemeClr val="accent1">
                    <a:shade val="2500"/>
                    <a:alpha val="6500"/>
                  </a:schemeClr>
                </a:solidFill>
                <a:prstDash val="solid"/>
              </a:ln>
              <a:solidFill>
                <a:srgbClr val="F7E42D"/>
              </a:solidFill>
              <a:effectLst>
                <a:innerShdw blurRad="50900" dist="38500" dir="13500000">
                  <a:srgbClr val="000000">
                    <a:alpha val="60000"/>
                  </a:srgbClr>
                </a:innerShdw>
              </a:effectLst>
              <a:latin typeface="AR JULIAN" pitchFamily="2"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ppt_x</p:attrName>
                                        </p:attrNameLst>
                                      </p:cBhvr>
                                      <p:tavLst>
                                        <p:tav tm="0">
                                          <p:val>
                                            <p:strVal val="#ppt_x-.2"/>
                                          </p:val>
                                        </p:tav>
                                        <p:tav tm="100000">
                                          <p:val>
                                            <p:strVal val="#ppt_x"/>
                                          </p:val>
                                        </p:tav>
                                      </p:tavLst>
                                    </p:anim>
                                    <p:anim calcmode="lin" valueType="num">
                                      <p:cBhvr>
                                        <p:cTn id="13"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4" dur="1000"/>
                                        <p:tgtEl>
                                          <p:spTgt spid="4"/>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ppt_x</p:attrName>
                                        </p:attrNameLst>
                                      </p:cBhvr>
                                      <p:tavLst>
                                        <p:tav tm="0">
                                          <p:val>
                                            <p:strVal val="#ppt_x-.2"/>
                                          </p:val>
                                        </p:tav>
                                        <p:tav tm="100000">
                                          <p:val>
                                            <p:strVal val="#ppt_x"/>
                                          </p:val>
                                        </p:tav>
                                      </p:tavLst>
                                    </p:anim>
                                    <p:anim calcmode="lin" valueType="num">
                                      <p:cBhvr>
                                        <p:cTn id="1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9" dur="1000"/>
                                        <p:tgtEl>
                                          <p:spTgt spid="5"/>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ppt_x</p:attrName>
                                        </p:attrNameLst>
                                      </p:cBhvr>
                                      <p:tavLst>
                                        <p:tav tm="0">
                                          <p:val>
                                            <p:strVal val="#ppt_x-.2"/>
                                          </p:val>
                                        </p:tav>
                                        <p:tav tm="100000">
                                          <p:val>
                                            <p:strVal val="#ppt_x"/>
                                          </p:val>
                                        </p:tav>
                                      </p:tavLst>
                                    </p:anim>
                                    <p:anim calcmode="lin" valueType="num">
                                      <p:cBhvr>
                                        <p:cTn id="23"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4" dur="1000"/>
                                        <p:tgtEl>
                                          <p:spTgt spid="6"/>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blinds(horizontal)">
                                      <p:cBhvr>
                                        <p:cTn id="27" dur="500"/>
                                        <p:tgtEl>
                                          <p:spTgt spid="16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par>
                                <p:cTn id="31" presetID="29"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ppt_x</p:attrName>
                                        </p:attrNameLst>
                                      </p:cBhvr>
                                      <p:tavLst>
                                        <p:tav tm="0">
                                          <p:val>
                                            <p:strVal val="#ppt_x-.2"/>
                                          </p:val>
                                        </p:tav>
                                        <p:tav tm="100000">
                                          <p:val>
                                            <p:strVal val="#ppt_x"/>
                                          </p:val>
                                        </p:tav>
                                      </p:tavLst>
                                    </p:anim>
                                    <p:anim calcmode="lin" valueType="num">
                                      <p:cBhvr>
                                        <p:cTn id="34" dur="1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35" dur="1000"/>
                                        <p:tgtEl>
                                          <p:spTgt spid="45"/>
                                        </p:tgtEl>
                                      </p:cBhvr>
                                    </p:animEffect>
                                  </p:childTnLst>
                                </p:cTn>
                              </p:par>
                              <p:par>
                                <p:cTn id="36" presetID="29"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p:cTn id="38" dur="1000" fill="hold"/>
                                        <p:tgtEl>
                                          <p:spTgt spid="46"/>
                                        </p:tgtEl>
                                        <p:attrNameLst>
                                          <p:attrName>ppt_x</p:attrName>
                                        </p:attrNameLst>
                                      </p:cBhvr>
                                      <p:tavLst>
                                        <p:tav tm="0">
                                          <p:val>
                                            <p:strVal val="#ppt_x-.2"/>
                                          </p:val>
                                        </p:tav>
                                        <p:tav tm="100000">
                                          <p:val>
                                            <p:strVal val="#ppt_x"/>
                                          </p:val>
                                        </p:tav>
                                      </p:tavLst>
                                    </p:anim>
                                    <p:anim calcmode="lin" valueType="num">
                                      <p:cBhvr>
                                        <p:cTn id="39" dur="10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40" dur="1000"/>
                                        <p:tgtEl>
                                          <p:spTgt spid="46"/>
                                        </p:tgtEl>
                                      </p:cBhvr>
                                    </p:animEffect>
                                  </p:childTnLst>
                                </p:cTn>
                              </p:par>
                              <p:par>
                                <p:cTn id="41" presetID="29"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1000" fill="hold"/>
                                        <p:tgtEl>
                                          <p:spTgt spid="47"/>
                                        </p:tgtEl>
                                        <p:attrNameLst>
                                          <p:attrName>ppt_x</p:attrName>
                                        </p:attrNameLst>
                                      </p:cBhvr>
                                      <p:tavLst>
                                        <p:tav tm="0">
                                          <p:val>
                                            <p:strVal val="#ppt_x-.2"/>
                                          </p:val>
                                        </p:tav>
                                        <p:tav tm="100000">
                                          <p:val>
                                            <p:strVal val="#ppt_x"/>
                                          </p:val>
                                        </p:tav>
                                      </p:tavLst>
                                    </p:anim>
                                    <p:anim calcmode="lin" valueType="num">
                                      <p:cBhvr>
                                        <p:cTn id="44" dur="10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45" dur="1000"/>
                                        <p:tgtEl>
                                          <p:spTgt spid="47"/>
                                        </p:tgtEl>
                                      </p:cBhvr>
                                    </p:animEffect>
                                  </p:childTnLst>
                                </p:cTn>
                              </p:par>
                              <p:par>
                                <p:cTn id="46" presetID="29"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p:cTn id="48" dur="1000" fill="hold"/>
                                        <p:tgtEl>
                                          <p:spTgt spid="48"/>
                                        </p:tgtEl>
                                        <p:attrNameLst>
                                          <p:attrName>ppt_x</p:attrName>
                                        </p:attrNameLst>
                                      </p:cBhvr>
                                      <p:tavLst>
                                        <p:tav tm="0">
                                          <p:val>
                                            <p:strVal val="#ppt_x-.2"/>
                                          </p:val>
                                        </p:tav>
                                        <p:tav tm="100000">
                                          <p:val>
                                            <p:strVal val="#ppt_x"/>
                                          </p:val>
                                        </p:tav>
                                      </p:tavLst>
                                    </p:anim>
                                    <p:anim calcmode="lin" valueType="num">
                                      <p:cBhvr>
                                        <p:cTn id="49" dur="10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50" dur="1000"/>
                                        <p:tgtEl>
                                          <p:spTgt spid="48"/>
                                        </p:tgtEl>
                                      </p:cBhvr>
                                    </p:animEffect>
                                  </p:childTnLst>
                                </p:cTn>
                              </p:par>
                              <p:par>
                                <p:cTn id="51" presetID="29"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1000" fill="hold"/>
                                        <p:tgtEl>
                                          <p:spTgt spid="49"/>
                                        </p:tgtEl>
                                        <p:attrNameLst>
                                          <p:attrName>ppt_x</p:attrName>
                                        </p:attrNameLst>
                                      </p:cBhvr>
                                      <p:tavLst>
                                        <p:tav tm="0">
                                          <p:val>
                                            <p:strVal val="#ppt_x-.2"/>
                                          </p:val>
                                        </p:tav>
                                        <p:tav tm="100000">
                                          <p:val>
                                            <p:strVal val="#ppt_x"/>
                                          </p:val>
                                        </p:tav>
                                      </p:tavLst>
                                    </p:anim>
                                    <p:anim calcmode="lin" valueType="num">
                                      <p:cBhvr>
                                        <p:cTn id="54" dur="1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55" dur="1000"/>
                                        <p:tgtEl>
                                          <p:spTgt spid="49"/>
                                        </p:tgtEl>
                                      </p:cBhvr>
                                    </p:animEffect>
                                  </p:childTnLst>
                                </p:cTn>
                              </p:par>
                              <p:par>
                                <p:cTn id="56" presetID="29"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p:cTn id="58" dur="1000" fill="hold"/>
                                        <p:tgtEl>
                                          <p:spTgt spid="50"/>
                                        </p:tgtEl>
                                        <p:attrNameLst>
                                          <p:attrName>ppt_x</p:attrName>
                                        </p:attrNameLst>
                                      </p:cBhvr>
                                      <p:tavLst>
                                        <p:tav tm="0">
                                          <p:val>
                                            <p:strVal val="#ppt_x-.2"/>
                                          </p:val>
                                        </p:tav>
                                        <p:tav tm="100000">
                                          <p:val>
                                            <p:strVal val="#ppt_x"/>
                                          </p:val>
                                        </p:tav>
                                      </p:tavLst>
                                    </p:anim>
                                    <p:anim calcmode="lin" valueType="num">
                                      <p:cBhvr>
                                        <p:cTn id="59" dur="10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60" dur="1000"/>
                                        <p:tgtEl>
                                          <p:spTgt spid="50"/>
                                        </p:tgtEl>
                                      </p:cBhvr>
                                    </p:animEffect>
                                  </p:childTnLst>
                                </p:cTn>
                              </p:par>
                              <p:par>
                                <p:cTn id="61" presetID="29"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p:cTn id="63" dur="1000" fill="hold"/>
                                        <p:tgtEl>
                                          <p:spTgt spid="51"/>
                                        </p:tgtEl>
                                        <p:attrNameLst>
                                          <p:attrName>ppt_x</p:attrName>
                                        </p:attrNameLst>
                                      </p:cBhvr>
                                      <p:tavLst>
                                        <p:tav tm="0">
                                          <p:val>
                                            <p:strVal val="#ppt_x-.2"/>
                                          </p:val>
                                        </p:tav>
                                        <p:tav tm="100000">
                                          <p:val>
                                            <p:strVal val="#ppt_x"/>
                                          </p:val>
                                        </p:tav>
                                      </p:tavLst>
                                    </p:anim>
                                    <p:anim calcmode="lin" valueType="num">
                                      <p:cBhvr>
                                        <p:cTn id="64" dur="1000" fill="hold"/>
                                        <p:tgtEl>
                                          <p:spTgt spid="51"/>
                                        </p:tgtEl>
                                        <p:attrNameLst>
                                          <p:attrName>ppt_y</p:attrName>
                                        </p:attrNameLst>
                                      </p:cBhvr>
                                      <p:tavLst>
                                        <p:tav tm="0">
                                          <p:val>
                                            <p:strVal val="#ppt_y"/>
                                          </p:val>
                                        </p:tav>
                                        <p:tav tm="100000">
                                          <p:val>
                                            <p:strVal val="#ppt_y"/>
                                          </p:val>
                                        </p:tav>
                                      </p:tavLst>
                                    </p:anim>
                                    <p:animEffect transition="in" filter="wipe(right)" prLst="gradientSize: 0.1">
                                      <p:cBhvr>
                                        <p:cTn id="65" dur="1000"/>
                                        <p:tgtEl>
                                          <p:spTgt spid="51"/>
                                        </p:tgtEl>
                                      </p:cBhvr>
                                    </p:animEffect>
                                  </p:childTnLst>
                                </p:cTn>
                              </p:par>
                              <p:par>
                                <p:cTn id="66" presetID="29" presetClass="entr" presetSubtype="0" fill="hold" grpId="0" nodeType="with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1000" fill="hold"/>
                                        <p:tgtEl>
                                          <p:spTgt spid="52"/>
                                        </p:tgtEl>
                                        <p:attrNameLst>
                                          <p:attrName>ppt_x</p:attrName>
                                        </p:attrNameLst>
                                      </p:cBhvr>
                                      <p:tavLst>
                                        <p:tav tm="0">
                                          <p:val>
                                            <p:strVal val="#ppt_x-.2"/>
                                          </p:val>
                                        </p:tav>
                                        <p:tav tm="100000">
                                          <p:val>
                                            <p:strVal val="#ppt_x"/>
                                          </p:val>
                                        </p:tav>
                                      </p:tavLst>
                                    </p:anim>
                                    <p:anim calcmode="lin" valueType="num">
                                      <p:cBhvr>
                                        <p:cTn id="69" dur="10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70" dur="1000"/>
                                        <p:tgtEl>
                                          <p:spTgt spid="52"/>
                                        </p:tgtEl>
                                      </p:cBhvr>
                                    </p:animEffect>
                                  </p:childTnLst>
                                </p:cTn>
                              </p:par>
                              <p:par>
                                <p:cTn id="71" presetID="29"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 calcmode="lin" valueType="num">
                                      <p:cBhvr>
                                        <p:cTn id="73" dur="1000" fill="hold"/>
                                        <p:tgtEl>
                                          <p:spTgt spid="53"/>
                                        </p:tgtEl>
                                        <p:attrNameLst>
                                          <p:attrName>ppt_x</p:attrName>
                                        </p:attrNameLst>
                                      </p:cBhvr>
                                      <p:tavLst>
                                        <p:tav tm="0">
                                          <p:val>
                                            <p:strVal val="#ppt_x-.2"/>
                                          </p:val>
                                        </p:tav>
                                        <p:tav tm="100000">
                                          <p:val>
                                            <p:strVal val="#ppt_x"/>
                                          </p:val>
                                        </p:tav>
                                      </p:tavLst>
                                    </p:anim>
                                    <p:anim calcmode="lin" valueType="num">
                                      <p:cBhvr>
                                        <p:cTn id="74" dur="10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75" dur="1000"/>
                                        <p:tgtEl>
                                          <p:spTgt spid="53"/>
                                        </p:tgtEl>
                                      </p:cBhvr>
                                    </p:animEffect>
                                  </p:childTnLst>
                                </p:cTn>
                              </p:par>
                              <p:par>
                                <p:cTn id="76" presetID="29" presetClass="entr" presetSubtype="0" fill="hold" grpId="0" nodeType="withEffect">
                                  <p:stCondLst>
                                    <p:cond delay="0"/>
                                  </p:stCondLst>
                                  <p:childTnLst>
                                    <p:set>
                                      <p:cBhvr>
                                        <p:cTn id="77" dur="1" fill="hold">
                                          <p:stCondLst>
                                            <p:cond delay="0"/>
                                          </p:stCondLst>
                                        </p:cTn>
                                        <p:tgtEl>
                                          <p:spTgt spid="54"/>
                                        </p:tgtEl>
                                        <p:attrNameLst>
                                          <p:attrName>style.visibility</p:attrName>
                                        </p:attrNameLst>
                                      </p:cBhvr>
                                      <p:to>
                                        <p:strVal val="visible"/>
                                      </p:to>
                                    </p:set>
                                    <p:anim calcmode="lin" valueType="num">
                                      <p:cBhvr>
                                        <p:cTn id="78" dur="1000" fill="hold"/>
                                        <p:tgtEl>
                                          <p:spTgt spid="54"/>
                                        </p:tgtEl>
                                        <p:attrNameLst>
                                          <p:attrName>ppt_x</p:attrName>
                                        </p:attrNameLst>
                                      </p:cBhvr>
                                      <p:tavLst>
                                        <p:tav tm="0">
                                          <p:val>
                                            <p:strVal val="#ppt_x-.2"/>
                                          </p:val>
                                        </p:tav>
                                        <p:tav tm="100000">
                                          <p:val>
                                            <p:strVal val="#ppt_x"/>
                                          </p:val>
                                        </p:tav>
                                      </p:tavLst>
                                    </p:anim>
                                    <p:anim calcmode="lin" valueType="num">
                                      <p:cBhvr>
                                        <p:cTn id="79" dur="1000" fill="hold"/>
                                        <p:tgtEl>
                                          <p:spTgt spid="54"/>
                                        </p:tgtEl>
                                        <p:attrNameLst>
                                          <p:attrName>ppt_y</p:attrName>
                                        </p:attrNameLst>
                                      </p:cBhvr>
                                      <p:tavLst>
                                        <p:tav tm="0">
                                          <p:val>
                                            <p:strVal val="#ppt_y"/>
                                          </p:val>
                                        </p:tav>
                                        <p:tav tm="100000">
                                          <p:val>
                                            <p:strVal val="#ppt_y"/>
                                          </p:val>
                                        </p:tav>
                                      </p:tavLst>
                                    </p:anim>
                                    <p:animEffect transition="in" filter="wipe(right)" prLst="gradientSize: 0.1">
                                      <p:cBhvr>
                                        <p:cTn id="80" dur="1000"/>
                                        <p:tgtEl>
                                          <p:spTgt spid="54"/>
                                        </p:tgtEl>
                                      </p:cBhvr>
                                    </p:animEffect>
                                  </p:childTnLst>
                                </p:cTn>
                              </p:par>
                              <p:par>
                                <p:cTn id="81" presetID="29" presetClass="entr" presetSubtype="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p:cTn id="83" dur="1000" fill="hold"/>
                                        <p:tgtEl>
                                          <p:spTgt spid="13"/>
                                        </p:tgtEl>
                                        <p:attrNameLst>
                                          <p:attrName>ppt_x</p:attrName>
                                        </p:attrNameLst>
                                      </p:cBhvr>
                                      <p:tavLst>
                                        <p:tav tm="0">
                                          <p:val>
                                            <p:strVal val="#ppt_x-.2"/>
                                          </p:val>
                                        </p:tav>
                                        <p:tav tm="100000">
                                          <p:val>
                                            <p:strVal val="#ppt_x"/>
                                          </p:val>
                                        </p:tav>
                                      </p:tavLst>
                                    </p:anim>
                                    <p:anim calcmode="lin" valueType="num">
                                      <p:cBhvr>
                                        <p:cTn id="84"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85" dur="1000"/>
                                        <p:tgtEl>
                                          <p:spTgt spid="13"/>
                                        </p:tgtEl>
                                      </p:cBhvr>
                                    </p:animEffect>
                                  </p:childTnLst>
                                </p:cTn>
                              </p:par>
                              <p:par>
                                <p:cTn id="86" presetID="29"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 calcmode="lin" valueType="num">
                                      <p:cBhvr>
                                        <p:cTn id="88" dur="1000" fill="hold"/>
                                        <p:tgtEl>
                                          <p:spTgt spid="14"/>
                                        </p:tgtEl>
                                        <p:attrNameLst>
                                          <p:attrName>ppt_x</p:attrName>
                                        </p:attrNameLst>
                                      </p:cBhvr>
                                      <p:tavLst>
                                        <p:tav tm="0">
                                          <p:val>
                                            <p:strVal val="#ppt_x-.2"/>
                                          </p:val>
                                        </p:tav>
                                        <p:tav tm="100000">
                                          <p:val>
                                            <p:strVal val="#ppt_x"/>
                                          </p:val>
                                        </p:tav>
                                      </p:tavLst>
                                    </p:anim>
                                    <p:anim calcmode="lin" valueType="num">
                                      <p:cBhvr>
                                        <p:cTn id="89"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90" dur="1000"/>
                                        <p:tgtEl>
                                          <p:spTgt spid="14"/>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168"/>
                                        </p:tgtEl>
                                        <p:attrNameLst>
                                          <p:attrName>style.visibility</p:attrName>
                                        </p:attrNameLst>
                                      </p:cBhvr>
                                      <p:to>
                                        <p:strVal val="visible"/>
                                      </p:to>
                                    </p:set>
                                    <p:animEffect transition="in" filter="blinds(horizontal)">
                                      <p:cBhvr>
                                        <p:cTn id="93" dur="500"/>
                                        <p:tgtEl>
                                          <p:spTgt spid="168"/>
                                        </p:tgtEl>
                                      </p:cBhvr>
                                    </p:animEffect>
                                  </p:childTnLst>
                                </p:cTn>
                              </p:par>
                            </p:childTnLst>
                          </p:cTn>
                        </p:par>
                      </p:childTnLst>
                    </p:cTn>
                  </p:par>
                  <p:par>
                    <p:cTn id="94" fill="hold">
                      <p:stCondLst>
                        <p:cond delay="indefinite"/>
                      </p:stCondLst>
                      <p:childTnLst>
                        <p:par>
                          <p:cTn id="95" fill="hold">
                            <p:stCondLst>
                              <p:cond delay="0"/>
                            </p:stCondLst>
                            <p:childTnLst>
                              <p:par>
                                <p:cTn id="96" presetID="29" presetClass="entr" presetSubtype="0" fill="hold" grpId="0" nodeType="click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p:cTn id="98" dur="1000" fill="hold"/>
                                        <p:tgtEl>
                                          <p:spTgt spid="55"/>
                                        </p:tgtEl>
                                        <p:attrNameLst>
                                          <p:attrName>ppt_x</p:attrName>
                                        </p:attrNameLst>
                                      </p:cBhvr>
                                      <p:tavLst>
                                        <p:tav tm="0">
                                          <p:val>
                                            <p:strVal val="#ppt_x-.2"/>
                                          </p:val>
                                        </p:tav>
                                        <p:tav tm="100000">
                                          <p:val>
                                            <p:strVal val="#ppt_x"/>
                                          </p:val>
                                        </p:tav>
                                      </p:tavLst>
                                    </p:anim>
                                    <p:anim calcmode="lin" valueType="num">
                                      <p:cBhvr>
                                        <p:cTn id="99" dur="1000" fill="hold"/>
                                        <p:tgtEl>
                                          <p:spTgt spid="55"/>
                                        </p:tgtEl>
                                        <p:attrNameLst>
                                          <p:attrName>ppt_y</p:attrName>
                                        </p:attrNameLst>
                                      </p:cBhvr>
                                      <p:tavLst>
                                        <p:tav tm="0">
                                          <p:val>
                                            <p:strVal val="#ppt_y"/>
                                          </p:val>
                                        </p:tav>
                                        <p:tav tm="100000">
                                          <p:val>
                                            <p:strVal val="#ppt_y"/>
                                          </p:val>
                                        </p:tav>
                                      </p:tavLst>
                                    </p:anim>
                                    <p:animEffect transition="in" filter="wipe(right)" prLst="gradientSize: 0.1">
                                      <p:cBhvr>
                                        <p:cTn id="100" dur="1000"/>
                                        <p:tgtEl>
                                          <p:spTgt spid="55"/>
                                        </p:tgtEl>
                                      </p:cBhvr>
                                    </p:animEffect>
                                  </p:childTnLst>
                                </p:cTn>
                              </p:par>
                              <p:par>
                                <p:cTn id="101" presetID="29"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p:cTn id="103" dur="1000" fill="hold"/>
                                        <p:tgtEl>
                                          <p:spTgt spid="56"/>
                                        </p:tgtEl>
                                        <p:attrNameLst>
                                          <p:attrName>ppt_x</p:attrName>
                                        </p:attrNameLst>
                                      </p:cBhvr>
                                      <p:tavLst>
                                        <p:tav tm="0">
                                          <p:val>
                                            <p:strVal val="#ppt_x-.2"/>
                                          </p:val>
                                        </p:tav>
                                        <p:tav tm="100000">
                                          <p:val>
                                            <p:strVal val="#ppt_x"/>
                                          </p:val>
                                        </p:tav>
                                      </p:tavLst>
                                    </p:anim>
                                    <p:anim calcmode="lin" valueType="num">
                                      <p:cBhvr>
                                        <p:cTn id="104" dur="10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105" dur="1000"/>
                                        <p:tgtEl>
                                          <p:spTgt spid="5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dissolve">
                                      <p:cBhvr>
                                        <p:cTn id="108" dur="500"/>
                                        <p:tgtEl>
                                          <p:spTgt spid="5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dissolve">
                                      <p:cBhvr>
                                        <p:cTn id="111" dur="500"/>
                                        <p:tgtEl>
                                          <p:spTgt spid="5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dissolve">
                                      <p:cBhvr>
                                        <p:cTn id="117" dur="500"/>
                                        <p:tgtEl>
                                          <p:spTgt spid="61"/>
                                        </p:tgtEl>
                                      </p:cBhvr>
                                    </p:animEffect>
                                  </p:childTnLst>
                                </p:cTn>
                              </p:par>
                              <p:par>
                                <p:cTn id="118" presetID="29" presetClass="entr" presetSubtype="0" fill="hold" grpId="0" nodeType="withEffect">
                                  <p:stCondLst>
                                    <p:cond delay="0"/>
                                  </p:stCondLst>
                                  <p:childTnLst>
                                    <p:set>
                                      <p:cBhvr>
                                        <p:cTn id="119" dur="1" fill="hold">
                                          <p:stCondLst>
                                            <p:cond delay="0"/>
                                          </p:stCondLst>
                                        </p:cTn>
                                        <p:tgtEl>
                                          <p:spTgt spid="62"/>
                                        </p:tgtEl>
                                        <p:attrNameLst>
                                          <p:attrName>style.visibility</p:attrName>
                                        </p:attrNameLst>
                                      </p:cBhvr>
                                      <p:to>
                                        <p:strVal val="visible"/>
                                      </p:to>
                                    </p:set>
                                    <p:anim calcmode="lin" valueType="num">
                                      <p:cBhvr>
                                        <p:cTn id="120" dur="1000" fill="hold"/>
                                        <p:tgtEl>
                                          <p:spTgt spid="62"/>
                                        </p:tgtEl>
                                        <p:attrNameLst>
                                          <p:attrName>ppt_x</p:attrName>
                                        </p:attrNameLst>
                                      </p:cBhvr>
                                      <p:tavLst>
                                        <p:tav tm="0">
                                          <p:val>
                                            <p:strVal val="#ppt_x-.2"/>
                                          </p:val>
                                        </p:tav>
                                        <p:tav tm="100000">
                                          <p:val>
                                            <p:strVal val="#ppt_x"/>
                                          </p:val>
                                        </p:tav>
                                      </p:tavLst>
                                    </p:anim>
                                    <p:anim calcmode="lin" valueType="num">
                                      <p:cBhvr>
                                        <p:cTn id="121" dur="1000" fill="hold"/>
                                        <p:tgtEl>
                                          <p:spTgt spid="62"/>
                                        </p:tgtEl>
                                        <p:attrNameLst>
                                          <p:attrName>ppt_y</p:attrName>
                                        </p:attrNameLst>
                                      </p:cBhvr>
                                      <p:tavLst>
                                        <p:tav tm="0">
                                          <p:val>
                                            <p:strVal val="#ppt_y"/>
                                          </p:val>
                                        </p:tav>
                                        <p:tav tm="100000">
                                          <p:val>
                                            <p:strVal val="#ppt_y"/>
                                          </p:val>
                                        </p:tav>
                                      </p:tavLst>
                                    </p:anim>
                                    <p:animEffect transition="in" filter="wipe(right)" prLst="gradientSize: 0.1">
                                      <p:cBhvr>
                                        <p:cTn id="122" dur="1000"/>
                                        <p:tgtEl>
                                          <p:spTgt spid="62"/>
                                        </p:tgtEl>
                                      </p:cBhvr>
                                    </p:animEffect>
                                  </p:childTnLst>
                                </p:cTn>
                              </p:par>
                              <p:par>
                                <p:cTn id="123" presetID="29" presetClass="entr" presetSubtype="0" fill="hold" grpId="0" nodeType="withEffect">
                                  <p:stCondLst>
                                    <p:cond delay="0"/>
                                  </p:stCondLst>
                                  <p:childTnLst>
                                    <p:set>
                                      <p:cBhvr>
                                        <p:cTn id="124" dur="1" fill="hold">
                                          <p:stCondLst>
                                            <p:cond delay="0"/>
                                          </p:stCondLst>
                                        </p:cTn>
                                        <p:tgtEl>
                                          <p:spTgt spid="63"/>
                                        </p:tgtEl>
                                        <p:attrNameLst>
                                          <p:attrName>style.visibility</p:attrName>
                                        </p:attrNameLst>
                                      </p:cBhvr>
                                      <p:to>
                                        <p:strVal val="visible"/>
                                      </p:to>
                                    </p:set>
                                    <p:anim calcmode="lin" valueType="num">
                                      <p:cBhvr>
                                        <p:cTn id="125" dur="1000" fill="hold"/>
                                        <p:tgtEl>
                                          <p:spTgt spid="63"/>
                                        </p:tgtEl>
                                        <p:attrNameLst>
                                          <p:attrName>ppt_x</p:attrName>
                                        </p:attrNameLst>
                                      </p:cBhvr>
                                      <p:tavLst>
                                        <p:tav tm="0">
                                          <p:val>
                                            <p:strVal val="#ppt_x-.2"/>
                                          </p:val>
                                        </p:tav>
                                        <p:tav tm="100000">
                                          <p:val>
                                            <p:strVal val="#ppt_x"/>
                                          </p:val>
                                        </p:tav>
                                      </p:tavLst>
                                    </p:anim>
                                    <p:anim calcmode="lin" valueType="num">
                                      <p:cBhvr>
                                        <p:cTn id="126" dur="1000" fill="hold"/>
                                        <p:tgtEl>
                                          <p:spTgt spid="63"/>
                                        </p:tgtEl>
                                        <p:attrNameLst>
                                          <p:attrName>ppt_y</p:attrName>
                                        </p:attrNameLst>
                                      </p:cBhvr>
                                      <p:tavLst>
                                        <p:tav tm="0">
                                          <p:val>
                                            <p:strVal val="#ppt_y"/>
                                          </p:val>
                                        </p:tav>
                                        <p:tav tm="100000">
                                          <p:val>
                                            <p:strVal val="#ppt_y"/>
                                          </p:val>
                                        </p:tav>
                                      </p:tavLst>
                                    </p:anim>
                                    <p:animEffect transition="in" filter="wipe(right)" prLst="gradientSize: 0.1">
                                      <p:cBhvr>
                                        <p:cTn id="127" dur="1000"/>
                                        <p:tgtEl>
                                          <p:spTgt spid="63"/>
                                        </p:tgtEl>
                                      </p:cBhvr>
                                    </p:animEffect>
                                  </p:childTnLst>
                                </p:cTn>
                              </p:par>
                              <p:par>
                                <p:cTn id="128" presetID="29" presetClass="entr" presetSubtype="0" fill="hold" grpId="0" nodeType="withEffect">
                                  <p:stCondLst>
                                    <p:cond delay="0"/>
                                  </p:stCondLst>
                                  <p:childTnLst>
                                    <p:set>
                                      <p:cBhvr>
                                        <p:cTn id="129" dur="1" fill="hold">
                                          <p:stCondLst>
                                            <p:cond delay="0"/>
                                          </p:stCondLst>
                                        </p:cTn>
                                        <p:tgtEl>
                                          <p:spTgt spid="64"/>
                                        </p:tgtEl>
                                        <p:attrNameLst>
                                          <p:attrName>style.visibility</p:attrName>
                                        </p:attrNameLst>
                                      </p:cBhvr>
                                      <p:to>
                                        <p:strVal val="visible"/>
                                      </p:to>
                                    </p:set>
                                    <p:anim calcmode="lin" valueType="num">
                                      <p:cBhvr>
                                        <p:cTn id="130" dur="1000" fill="hold"/>
                                        <p:tgtEl>
                                          <p:spTgt spid="64"/>
                                        </p:tgtEl>
                                        <p:attrNameLst>
                                          <p:attrName>ppt_x</p:attrName>
                                        </p:attrNameLst>
                                      </p:cBhvr>
                                      <p:tavLst>
                                        <p:tav tm="0">
                                          <p:val>
                                            <p:strVal val="#ppt_x-.2"/>
                                          </p:val>
                                        </p:tav>
                                        <p:tav tm="100000">
                                          <p:val>
                                            <p:strVal val="#ppt_x"/>
                                          </p:val>
                                        </p:tav>
                                      </p:tavLst>
                                    </p:anim>
                                    <p:anim calcmode="lin" valueType="num">
                                      <p:cBhvr>
                                        <p:cTn id="131" dur="1000" fill="hold"/>
                                        <p:tgtEl>
                                          <p:spTgt spid="64"/>
                                        </p:tgtEl>
                                        <p:attrNameLst>
                                          <p:attrName>ppt_y</p:attrName>
                                        </p:attrNameLst>
                                      </p:cBhvr>
                                      <p:tavLst>
                                        <p:tav tm="0">
                                          <p:val>
                                            <p:strVal val="#ppt_y"/>
                                          </p:val>
                                        </p:tav>
                                        <p:tav tm="100000">
                                          <p:val>
                                            <p:strVal val="#ppt_y"/>
                                          </p:val>
                                        </p:tav>
                                      </p:tavLst>
                                    </p:anim>
                                    <p:animEffect transition="in" filter="wipe(right)" prLst="gradientSize: 0.1">
                                      <p:cBhvr>
                                        <p:cTn id="132" dur="1000"/>
                                        <p:tgtEl>
                                          <p:spTgt spid="64"/>
                                        </p:tgtEl>
                                      </p:cBhvr>
                                    </p:animEffect>
                                  </p:childTnLst>
                                </p:cTn>
                              </p:par>
                              <p:par>
                                <p:cTn id="133" presetID="29" presetClass="entr" presetSubtype="0" fill="hold" grpId="0" nodeType="withEffect">
                                  <p:stCondLst>
                                    <p:cond delay="0"/>
                                  </p:stCondLst>
                                  <p:childTnLst>
                                    <p:set>
                                      <p:cBhvr>
                                        <p:cTn id="134" dur="1" fill="hold">
                                          <p:stCondLst>
                                            <p:cond delay="0"/>
                                          </p:stCondLst>
                                        </p:cTn>
                                        <p:tgtEl>
                                          <p:spTgt spid="65"/>
                                        </p:tgtEl>
                                        <p:attrNameLst>
                                          <p:attrName>style.visibility</p:attrName>
                                        </p:attrNameLst>
                                      </p:cBhvr>
                                      <p:to>
                                        <p:strVal val="visible"/>
                                      </p:to>
                                    </p:set>
                                    <p:anim calcmode="lin" valueType="num">
                                      <p:cBhvr>
                                        <p:cTn id="135" dur="1000" fill="hold"/>
                                        <p:tgtEl>
                                          <p:spTgt spid="65"/>
                                        </p:tgtEl>
                                        <p:attrNameLst>
                                          <p:attrName>ppt_x</p:attrName>
                                        </p:attrNameLst>
                                      </p:cBhvr>
                                      <p:tavLst>
                                        <p:tav tm="0">
                                          <p:val>
                                            <p:strVal val="#ppt_x-.2"/>
                                          </p:val>
                                        </p:tav>
                                        <p:tav tm="100000">
                                          <p:val>
                                            <p:strVal val="#ppt_x"/>
                                          </p:val>
                                        </p:tav>
                                      </p:tavLst>
                                    </p:anim>
                                    <p:anim calcmode="lin" valueType="num">
                                      <p:cBhvr>
                                        <p:cTn id="136" dur="10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137" dur="1000"/>
                                        <p:tgtEl>
                                          <p:spTgt spid="65"/>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169"/>
                                        </p:tgtEl>
                                        <p:attrNameLst>
                                          <p:attrName>style.visibility</p:attrName>
                                        </p:attrNameLst>
                                      </p:cBhvr>
                                      <p:to>
                                        <p:strVal val="visible"/>
                                      </p:to>
                                    </p:set>
                                    <p:animEffect transition="in" filter="blinds(horizontal)">
                                      <p:cBhvr>
                                        <p:cTn id="142" dur="500"/>
                                        <p:tgtEl>
                                          <p:spTgt spid="169"/>
                                        </p:tgtEl>
                                      </p:cBhvr>
                                    </p:animEffect>
                                  </p:childTnLst>
                                </p:cTn>
                              </p:par>
                              <p:par>
                                <p:cTn id="143" presetID="29" presetClass="entr" presetSubtype="0"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anim calcmode="lin" valueType="num">
                                      <p:cBhvr>
                                        <p:cTn id="145" dur="1000" fill="hold"/>
                                        <p:tgtEl>
                                          <p:spTgt spid="66"/>
                                        </p:tgtEl>
                                        <p:attrNameLst>
                                          <p:attrName>ppt_x</p:attrName>
                                        </p:attrNameLst>
                                      </p:cBhvr>
                                      <p:tavLst>
                                        <p:tav tm="0">
                                          <p:val>
                                            <p:strVal val="#ppt_x-.2"/>
                                          </p:val>
                                        </p:tav>
                                        <p:tav tm="100000">
                                          <p:val>
                                            <p:strVal val="#ppt_x"/>
                                          </p:val>
                                        </p:tav>
                                      </p:tavLst>
                                    </p:anim>
                                    <p:anim calcmode="lin" valueType="num">
                                      <p:cBhvr>
                                        <p:cTn id="146" dur="1000" fill="hold"/>
                                        <p:tgtEl>
                                          <p:spTgt spid="66"/>
                                        </p:tgtEl>
                                        <p:attrNameLst>
                                          <p:attrName>ppt_y</p:attrName>
                                        </p:attrNameLst>
                                      </p:cBhvr>
                                      <p:tavLst>
                                        <p:tav tm="0">
                                          <p:val>
                                            <p:strVal val="#ppt_y"/>
                                          </p:val>
                                        </p:tav>
                                        <p:tav tm="100000">
                                          <p:val>
                                            <p:strVal val="#ppt_y"/>
                                          </p:val>
                                        </p:tav>
                                      </p:tavLst>
                                    </p:anim>
                                    <p:animEffect transition="in" filter="wipe(right)" prLst="gradientSize: 0.1">
                                      <p:cBhvr>
                                        <p:cTn id="147" dur="1000"/>
                                        <p:tgtEl>
                                          <p:spTgt spid="66"/>
                                        </p:tgtEl>
                                      </p:cBhvr>
                                    </p:animEffect>
                                  </p:childTnLst>
                                </p:cTn>
                              </p:par>
                              <p:par>
                                <p:cTn id="148" presetID="29" presetClass="entr" presetSubtype="0" fill="hold" grpId="0" nodeType="withEffect">
                                  <p:stCondLst>
                                    <p:cond delay="0"/>
                                  </p:stCondLst>
                                  <p:childTnLst>
                                    <p:set>
                                      <p:cBhvr>
                                        <p:cTn id="149" dur="1" fill="hold">
                                          <p:stCondLst>
                                            <p:cond delay="0"/>
                                          </p:stCondLst>
                                        </p:cTn>
                                        <p:tgtEl>
                                          <p:spTgt spid="67"/>
                                        </p:tgtEl>
                                        <p:attrNameLst>
                                          <p:attrName>style.visibility</p:attrName>
                                        </p:attrNameLst>
                                      </p:cBhvr>
                                      <p:to>
                                        <p:strVal val="visible"/>
                                      </p:to>
                                    </p:set>
                                    <p:anim calcmode="lin" valueType="num">
                                      <p:cBhvr>
                                        <p:cTn id="150" dur="1000" fill="hold"/>
                                        <p:tgtEl>
                                          <p:spTgt spid="67"/>
                                        </p:tgtEl>
                                        <p:attrNameLst>
                                          <p:attrName>ppt_x</p:attrName>
                                        </p:attrNameLst>
                                      </p:cBhvr>
                                      <p:tavLst>
                                        <p:tav tm="0">
                                          <p:val>
                                            <p:strVal val="#ppt_x-.2"/>
                                          </p:val>
                                        </p:tav>
                                        <p:tav tm="100000">
                                          <p:val>
                                            <p:strVal val="#ppt_x"/>
                                          </p:val>
                                        </p:tav>
                                      </p:tavLst>
                                    </p:anim>
                                    <p:anim calcmode="lin" valueType="num">
                                      <p:cBhvr>
                                        <p:cTn id="151" dur="1000" fill="hold"/>
                                        <p:tgtEl>
                                          <p:spTgt spid="67"/>
                                        </p:tgtEl>
                                        <p:attrNameLst>
                                          <p:attrName>ppt_y</p:attrName>
                                        </p:attrNameLst>
                                      </p:cBhvr>
                                      <p:tavLst>
                                        <p:tav tm="0">
                                          <p:val>
                                            <p:strVal val="#ppt_y"/>
                                          </p:val>
                                        </p:tav>
                                        <p:tav tm="100000">
                                          <p:val>
                                            <p:strVal val="#ppt_y"/>
                                          </p:val>
                                        </p:tav>
                                      </p:tavLst>
                                    </p:anim>
                                    <p:animEffect transition="in" filter="wipe(right)" prLst="gradientSize: 0.1">
                                      <p:cBhvr>
                                        <p:cTn id="152" dur="1000"/>
                                        <p:tgtEl>
                                          <p:spTgt spid="67"/>
                                        </p:tgtEl>
                                      </p:cBhvr>
                                    </p:animEffect>
                                  </p:childTnLst>
                                </p:cTn>
                              </p:par>
                              <p:par>
                                <p:cTn id="153" presetID="29" presetClass="entr" presetSubtype="0" fill="hold" grpId="0" nodeType="withEffect">
                                  <p:stCondLst>
                                    <p:cond delay="0"/>
                                  </p:stCondLst>
                                  <p:childTnLst>
                                    <p:set>
                                      <p:cBhvr>
                                        <p:cTn id="154" dur="1" fill="hold">
                                          <p:stCondLst>
                                            <p:cond delay="0"/>
                                          </p:stCondLst>
                                        </p:cTn>
                                        <p:tgtEl>
                                          <p:spTgt spid="84"/>
                                        </p:tgtEl>
                                        <p:attrNameLst>
                                          <p:attrName>style.visibility</p:attrName>
                                        </p:attrNameLst>
                                      </p:cBhvr>
                                      <p:to>
                                        <p:strVal val="visible"/>
                                      </p:to>
                                    </p:set>
                                    <p:anim calcmode="lin" valueType="num">
                                      <p:cBhvr>
                                        <p:cTn id="155" dur="1000" fill="hold"/>
                                        <p:tgtEl>
                                          <p:spTgt spid="84"/>
                                        </p:tgtEl>
                                        <p:attrNameLst>
                                          <p:attrName>ppt_x</p:attrName>
                                        </p:attrNameLst>
                                      </p:cBhvr>
                                      <p:tavLst>
                                        <p:tav tm="0">
                                          <p:val>
                                            <p:strVal val="#ppt_x-.2"/>
                                          </p:val>
                                        </p:tav>
                                        <p:tav tm="100000">
                                          <p:val>
                                            <p:strVal val="#ppt_x"/>
                                          </p:val>
                                        </p:tav>
                                      </p:tavLst>
                                    </p:anim>
                                    <p:anim calcmode="lin" valueType="num">
                                      <p:cBhvr>
                                        <p:cTn id="156" dur="1000" fill="hold"/>
                                        <p:tgtEl>
                                          <p:spTgt spid="84"/>
                                        </p:tgtEl>
                                        <p:attrNameLst>
                                          <p:attrName>ppt_y</p:attrName>
                                        </p:attrNameLst>
                                      </p:cBhvr>
                                      <p:tavLst>
                                        <p:tav tm="0">
                                          <p:val>
                                            <p:strVal val="#ppt_y"/>
                                          </p:val>
                                        </p:tav>
                                        <p:tav tm="100000">
                                          <p:val>
                                            <p:strVal val="#ppt_y"/>
                                          </p:val>
                                        </p:tav>
                                      </p:tavLst>
                                    </p:anim>
                                    <p:animEffect transition="in" filter="wipe(right)" prLst="gradientSize: 0.1">
                                      <p:cBhvr>
                                        <p:cTn id="157" dur="1000"/>
                                        <p:tgtEl>
                                          <p:spTgt spid="84"/>
                                        </p:tgtEl>
                                      </p:cBhvr>
                                    </p:animEffect>
                                  </p:childTnLst>
                                </p:cTn>
                              </p:par>
                              <p:par>
                                <p:cTn id="158" presetID="29" presetClass="entr" presetSubtype="0" fill="hold" grpId="0" nodeType="withEffect">
                                  <p:stCondLst>
                                    <p:cond delay="0"/>
                                  </p:stCondLst>
                                  <p:childTnLst>
                                    <p:set>
                                      <p:cBhvr>
                                        <p:cTn id="159" dur="1" fill="hold">
                                          <p:stCondLst>
                                            <p:cond delay="0"/>
                                          </p:stCondLst>
                                        </p:cTn>
                                        <p:tgtEl>
                                          <p:spTgt spid="85"/>
                                        </p:tgtEl>
                                        <p:attrNameLst>
                                          <p:attrName>style.visibility</p:attrName>
                                        </p:attrNameLst>
                                      </p:cBhvr>
                                      <p:to>
                                        <p:strVal val="visible"/>
                                      </p:to>
                                    </p:set>
                                    <p:anim calcmode="lin" valueType="num">
                                      <p:cBhvr>
                                        <p:cTn id="160" dur="1000" fill="hold"/>
                                        <p:tgtEl>
                                          <p:spTgt spid="85"/>
                                        </p:tgtEl>
                                        <p:attrNameLst>
                                          <p:attrName>ppt_x</p:attrName>
                                        </p:attrNameLst>
                                      </p:cBhvr>
                                      <p:tavLst>
                                        <p:tav tm="0">
                                          <p:val>
                                            <p:strVal val="#ppt_x-.2"/>
                                          </p:val>
                                        </p:tav>
                                        <p:tav tm="100000">
                                          <p:val>
                                            <p:strVal val="#ppt_x"/>
                                          </p:val>
                                        </p:tav>
                                      </p:tavLst>
                                    </p:anim>
                                    <p:anim calcmode="lin" valueType="num">
                                      <p:cBhvr>
                                        <p:cTn id="161" dur="1000" fill="hold"/>
                                        <p:tgtEl>
                                          <p:spTgt spid="85"/>
                                        </p:tgtEl>
                                        <p:attrNameLst>
                                          <p:attrName>ppt_y</p:attrName>
                                        </p:attrNameLst>
                                      </p:cBhvr>
                                      <p:tavLst>
                                        <p:tav tm="0">
                                          <p:val>
                                            <p:strVal val="#ppt_y"/>
                                          </p:val>
                                        </p:tav>
                                        <p:tav tm="100000">
                                          <p:val>
                                            <p:strVal val="#ppt_y"/>
                                          </p:val>
                                        </p:tav>
                                      </p:tavLst>
                                    </p:anim>
                                    <p:animEffect transition="in" filter="wipe(right)" prLst="gradientSize: 0.1">
                                      <p:cBhvr>
                                        <p:cTn id="162" dur="1000"/>
                                        <p:tgtEl>
                                          <p:spTgt spid="85"/>
                                        </p:tgtEl>
                                      </p:cBhvr>
                                    </p:animEffect>
                                  </p:childTnLst>
                                </p:cTn>
                              </p:par>
                              <p:par>
                                <p:cTn id="163" presetID="29" presetClass="entr" presetSubtype="0" fill="hold" grpId="0" nodeType="withEffect">
                                  <p:stCondLst>
                                    <p:cond delay="0"/>
                                  </p:stCondLst>
                                  <p:childTnLst>
                                    <p:set>
                                      <p:cBhvr>
                                        <p:cTn id="164" dur="1" fill="hold">
                                          <p:stCondLst>
                                            <p:cond delay="0"/>
                                          </p:stCondLst>
                                        </p:cTn>
                                        <p:tgtEl>
                                          <p:spTgt spid="86"/>
                                        </p:tgtEl>
                                        <p:attrNameLst>
                                          <p:attrName>style.visibility</p:attrName>
                                        </p:attrNameLst>
                                      </p:cBhvr>
                                      <p:to>
                                        <p:strVal val="visible"/>
                                      </p:to>
                                    </p:set>
                                    <p:anim calcmode="lin" valueType="num">
                                      <p:cBhvr>
                                        <p:cTn id="165" dur="1000" fill="hold"/>
                                        <p:tgtEl>
                                          <p:spTgt spid="86"/>
                                        </p:tgtEl>
                                        <p:attrNameLst>
                                          <p:attrName>ppt_x</p:attrName>
                                        </p:attrNameLst>
                                      </p:cBhvr>
                                      <p:tavLst>
                                        <p:tav tm="0">
                                          <p:val>
                                            <p:strVal val="#ppt_x-.2"/>
                                          </p:val>
                                        </p:tav>
                                        <p:tav tm="100000">
                                          <p:val>
                                            <p:strVal val="#ppt_x"/>
                                          </p:val>
                                        </p:tav>
                                      </p:tavLst>
                                    </p:anim>
                                    <p:anim calcmode="lin" valueType="num">
                                      <p:cBhvr>
                                        <p:cTn id="166" dur="1000" fill="hold"/>
                                        <p:tgtEl>
                                          <p:spTgt spid="86"/>
                                        </p:tgtEl>
                                        <p:attrNameLst>
                                          <p:attrName>ppt_y</p:attrName>
                                        </p:attrNameLst>
                                      </p:cBhvr>
                                      <p:tavLst>
                                        <p:tav tm="0">
                                          <p:val>
                                            <p:strVal val="#ppt_y"/>
                                          </p:val>
                                        </p:tav>
                                        <p:tav tm="100000">
                                          <p:val>
                                            <p:strVal val="#ppt_y"/>
                                          </p:val>
                                        </p:tav>
                                      </p:tavLst>
                                    </p:anim>
                                    <p:animEffect transition="in" filter="wipe(right)" prLst="gradientSize: 0.1">
                                      <p:cBhvr>
                                        <p:cTn id="167" dur="1000"/>
                                        <p:tgtEl>
                                          <p:spTgt spid="86"/>
                                        </p:tgtEl>
                                      </p:cBhvr>
                                    </p:animEffect>
                                  </p:childTnLst>
                                </p:cTn>
                              </p:par>
                              <p:par>
                                <p:cTn id="168" presetID="29" presetClass="entr" presetSubtype="0" fill="hold" grpId="0" nodeType="withEffect">
                                  <p:stCondLst>
                                    <p:cond delay="0"/>
                                  </p:stCondLst>
                                  <p:childTnLst>
                                    <p:set>
                                      <p:cBhvr>
                                        <p:cTn id="169" dur="1" fill="hold">
                                          <p:stCondLst>
                                            <p:cond delay="0"/>
                                          </p:stCondLst>
                                        </p:cTn>
                                        <p:tgtEl>
                                          <p:spTgt spid="87"/>
                                        </p:tgtEl>
                                        <p:attrNameLst>
                                          <p:attrName>style.visibility</p:attrName>
                                        </p:attrNameLst>
                                      </p:cBhvr>
                                      <p:to>
                                        <p:strVal val="visible"/>
                                      </p:to>
                                    </p:set>
                                    <p:anim calcmode="lin" valueType="num">
                                      <p:cBhvr>
                                        <p:cTn id="170" dur="1000" fill="hold"/>
                                        <p:tgtEl>
                                          <p:spTgt spid="87"/>
                                        </p:tgtEl>
                                        <p:attrNameLst>
                                          <p:attrName>ppt_x</p:attrName>
                                        </p:attrNameLst>
                                      </p:cBhvr>
                                      <p:tavLst>
                                        <p:tav tm="0">
                                          <p:val>
                                            <p:strVal val="#ppt_x-.2"/>
                                          </p:val>
                                        </p:tav>
                                        <p:tav tm="100000">
                                          <p:val>
                                            <p:strVal val="#ppt_x"/>
                                          </p:val>
                                        </p:tav>
                                      </p:tavLst>
                                    </p:anim>
                                    <p:anim calcmode="lin" valueType="num">
                                      <p:cBhvr>
                                        <p:cTn id="171" dur="1000" fill="hold"/>
                                        <p:tgtEl>
                                          <p:spTgt spid="87"/>
                                        </p:tgtEl>
                                        <p:attrNameLst>
                                          <p:attrName>ppt_y</p:attrName>
                                        </p:attrNameLst>
                                      </p:cBhvr>
                                      <p:tavLst>
                                        <p:tav tm="0">
                                          <p:val>
                                            <p:strVal val="#ppt_y"/>
                                          </p:val>
                                        </p:tav>
                                        <p:tav tm="100000">
                                          <p:val>
                                            <p:strVal val="#ppt_y"/>
                                          </p:val>
                                        </p:tav>
                                      </p:tavLst>
                                    </p:anim>
                                    <p:animEffect transition="in" filter="wipe(right)" prLst="gradientSize: 0.1">
                                      <p:cBhvr>
                                        <p:cTn id="172" dur="1000"/>
                                        <p:tgtEl>
                                          <p:spTgt spid="87"/>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91"/>
                                        </p:tgtEl>
                                        <p:attrNameLst>
                                          <p:attrName>style.visibility</p:attrName>
                                        </p:attrNameLst>
                                      </p:cBhvr>
                                      <p:to>
                                        <p:strVal val="visible"/>
                                      </p:to>
                                    </p:set>
                                    <p:animEffect transition="in" filter="dissolve">
                                      <p:cBhvr>
                                        <p:cTn id="175" dur="500"/>
                                        <p:tgtEl>
                                          <p:spTgt spid="91"/>
                                        </p:tgtEl>
                                      </p:cBhvr>
                                    </p:animEffect>
                                  </p:childTnLst>
                                </p:cTn>
                              </p:par>
                              <p:par>
                                <p:cTn id="176" presetID="9" presetClass="entr" presetSubtype="0" fill="hold" grpId="0" nodeType="withEffect">
                                  <p:stCondLst>
                                    <p:cond delay="0"/>
                                  </p:stCondLst>
                                  <p:childTnLst>
                                    <p:set>
                                      <p:cBhvr>
                                        <p:cTn id="177" dur="1" fill="hold">
                                          <p:stCondLst>
                                            <p:cond delay="0"/>
                                          </p:stCondLst>
                                        </p:cTn>
                                        <p:tgtEl>
                                          <p:spTgt spid="92"/>
                                        </p:tgtEl>
                                        <p:attrNameLst>
                                          <p:attrName>style.visibility</p:attrName>
                                        </p:attrNameLst>
                                      </p:cBhvr>
                                      <p:to>
                                        <p:strVal val="visible"/>
                                      </p:to>
                                    </p:set>
                                    <p:animEffect transition="in" filter="dissolve">
                                      <p:cBhvr>
                                        <p:cTn id="178" dur="500"/>
                                        <p:tgtEl>
                                          <p:spTgt spid="92"/>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93"/>
                                        </p:tgtEl>
                                        <p:attrNameLst>
                                          <p:attrName>style.visibility</p:attrName>
                                        </p:attrNameLst>
                                      </p:cBhvr>
                                      <p:to>
                                        <p:strVal val="visible"/>
                                      </p:to>
                                    </p:set>
                                    <p:animEffect transition="in" filter="dissolve">
                                      <p:cBhvr>
                                        <p:cTn id="181" dur="500"/>
                                        <p:tgtEl>
                                          <p:spTgt spid="93"/>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dissolve">
                                      <p:cBhvr>
                                        <p:cTn id="184" dur="500"/>
                                        <p:tgtEl>
                                          <p:spTgt spid="94"/>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95"/>
                                        </p:tgtEl>
                                        <p:attrNameLst>
                                          <p:attrName>style.visibility</p:attrName>
                                        </p:attrNameLst>
                                      </p:cBhvr>
                                      <p:to>
                                        <p:strVal val="visible"/>
                                      </p:to>
                                    </p:set>
                                    <p:animEffect transition="in" filter="dissolve">
                                      <p:cBhvr>
                                        <p:cTn id="187" dur="500"/>
                                        <p:tgtEl>
                                          <p:spTgt spid="95"/>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96"/>
                                        </p:tgtEl>
                                        <p:attrNameLst>
                                          <p:attrName>style.visibility</p:attrName>
                                        </p:attrNameLst>
                                      </p:cBhvr>
                                      <p:to>
                                        <p:strVal val="visible"/>
                                      </p:to>
                                    </p:set>
                                    <p:animEffect transition="in" filter="dissolve">
                                      <p:cBhvr>
                                        <p:cTn id="190" dur="500"/>
                                        <p:tgtEl>
                                          <p:spTgt spid="96"/>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97"/>
                                        </p:tgtEl>
                                        <p:attrNameLst>
                                          <p:attrName>style.visibility</p:attrName>
                                        </p:attrNameLst>
                                      </p:cBhvr>
                                      <p:to>
                                        <p:strVal val="visible"/>
                                      </p:to>
                                    </p:set>
                                    <p:animEffect transition="in" filter="dissolve">
                                      <p:cBhvr>
                                        <p:cTn id="193" dur="500"/>
                                        <p:tgtEl>
                                          <p:spTgt spid="97"/>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98"/>
                                        </p:tgtEl>
                                        <p:attrNameLst>
                                          <p:attrName>style.visibility</p:attrName>
                                        </p:attrNameLst>
                                      </p:cBhvr>
                                      <p:to>
                                        <p:strVal val="visible"/>
                                      </p:to>
                                    </p:set>
                                    <p:animEffect transition="in" filter="dissolve">
                                      <p:cBhvr>
                                        <p:cTn id="196" dur="500"/>
                                        <p:tgtEl>
                                          <p:spTgt spid="98"/>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99"/>
                                        </p:tgtEl>
                                        <p:attrNameLst>
                                          <p:attrName>style.visibility</p:attrName>
                                        </p:attrNameLst>
                                      </p:cBhvr>
                                      <p:to>
                                        <p:strVal val="visible"/>
                                      </p:to>
                                    </p:set>
                                    <p:animEffect transition="in" filter="dissolve">
                                      <p:cBhvr>
                                        <p:cTn id="199" dur="500"/>
                                        <p:tgtEl>
                                          <p:spTgt spid="99"/>
                                        </p:tgtEl>
                                      </p:cBhvr>
                                    </p:animEffect>
                                  </p:childTnLst>
                                </p:cTn>
                              </p:par>
                              <p:par>
                                <p:cTn id="200" presetID="29" presetClass="entr" presetSubtype="0" fill="hold" grpId="0" nodeType="withEffect">
                                  <p:stCondLst>
                                    <p:cond delay="0"/>
                                  </p:stCondLst>
                                  <p:childTnLst>
                                    <p:set>
                                      <p:cBhvr>
                                        <p:cTn id="201" dur="1" fill="hold">
                                          <p:stCondLst>
                                            <p:cond delay="0"/>
                                          </p:stCondLst>
                                        </p:cTn>
                                        <p:tgtEl>
                                          <p:spTgt spid="100"/>
                                        </p:tgtEl>
                                        <p:attrNameLst>
                                          <p:attrName>style.visibility</p:attrName>
                                        </p:attrNameLst>
                                      </p:cBhvr>
                                      <p:to>
                                        <p:strVal val="visible"/>
                                      </p:to>
                                    </p:set>
                                    <p:anim calcmode="lin" valueType="num">
                                      <p:cBhvr>
                                        <p:cTn id="202" dur="1000" fill="hold"/>
                                        <p:tgtEl>
                                          <p:spTgt spid="100"/>
                                        </p:tgtEl>
                                        <p:attrNameLst>
                                          <p:attrName>ppt_x</p:attrName>
                                        </p:attrNameLst>
                                      </p:cBhvr>
                                      <p:tavLst>
                                        <p:tav tm="0">
                                          <p:val>
                                            <p:strVal val="#ppt_x-.2"/>
                                          </p:val>
                                        </p:tav>
                                        <p:tav tm="100000">
                                          <p:val>
                                            <p:strVal val="#ppt_x"/>
                                          </p:val>
                                        </p:tav>
                                      </p:tavLst>
                                    </p:anim>
                                    <p:anim calcmode="lin" valueType="num">
                                      <p:cBhvr>
                                        <p:cTn id="203" dur="1000" fill="hold"/>
                                        <p:tgtEl>
                                          <p:spTgt spid="100"/>
                                        </p:tgtEl>
                                        <p:attrNameLst>
                                          <p:attrName>ppt_y</p:attrName>
                                        </p:attrNameLst>
                                      </p:cBhvr>
                                      <p:tavLst>
                                        <p:tav tm="0">
                                          <p:val>
                                            <p:strVal val="#ppt_y"/>
                                          </p:val>
                                        </p:tav>
                                        <p:tav tm="100000">
                                          <p:val>
                                            <p:strVal val="#ppt_y"/>
                                          </p:val>
                                        </p:tav>
                                      </p:tavLst>
                                    </p:anim>
                                    <p:animEffect transition="in" filter="wipe(right)" prLst="gradientSize: 0.1">
                                      <p:cBhvr>
                                        <p:cTn id="204" dur="1000"/>
                                        <p:tgtEl>
                                          <p:spTgt spid="100"/>
                                        </p:tgtEl>
                                      </p:cBhvr>
                                    </p:animEffect>
                                  </p:childTnLst>
                                </p:cTn>
                              </p:par>
                              <p:par>
                                <p:cTn id="205" presetID="29" presetClass="entr" presetSubtype="0" fill="hold" grpId="0" nodeType="withEffect">
                                  <p:stCondLst>
                                    <p:cond delay="0"/>
                                  </p:stCondLst>
                                  <p:childTnLst>
                                    <p:set>
                                      <p:cBhvr>
                                        <p:cTn id="206" dur="1" fill="hold">
                                          <p:stCondLst>
                                            <p:cond delay="0"/>
                                          </p:stCondLst>
                                        </p:cTn>
                                        <p:tgtEl>
                                          <p:spTgt spid="101"/>
                                        </p:tgtEl>
                                        <p:attrNameLst>
                                          <p:attrName>style.visibility</p:attrName>
                                        </p:attrNameLst>
                                      </p:cBhvr>
                                      <p:to>
                                        <p:strVal val="visible"/>
                                      </p:to>
                                    </p:set>
                                    <p:anim calcmode="lin" valueType="num">
                                      <p:cBhvr>
                                        <p:cTn id="207" dur="1000" fill="hold"/>
                                        <p:tgtEl>
                                          <p:spTgt spid="101"/>
                                        </p:tgtEl>
                                        <p:attrNameLst>
                                          <p:attrName>ppt_x</p:attrName>
                                        </p:attrNameLst>
                                      </p:cBhvr>
                                      <p:tavLst>
                                        <p:tav tm="0">
                                          <p:val>
                                            <p:strVal val="#ppt_x-.2"/>
                                          </p:val>
                                        </p:tav>
                                        <p:tav tm="100000">
                                          <p:val>
                                            <p:strVal val="#ppt_x"/>
                                          </p:val>
                                        </p:tav>
                                      </p:tavLst>
                                    </p:anim>
                                    <p:anim calcmode="lin" valueType="num">
                                      <p:cBhvr>
                                        <p:cTn id="208" dur="1000" fill="hold"/>
                                        <p:tgtEl>
                                          <p:spTgt spid="101"/>
                                        </p:tgtEl>
                                        <p:attrNameLst>
                                          <p:attrName>ppt_y</p:attrName>
                                        </p:attrNameLst>
                                      </p:cBhvr>
                                      <p:tavLst>
                                        <p:tav tm="0">
                                          <p:val>
                                            <p:strVal val="#ppt_y"/>
                                          </p:val>
                                        </p:tav>
                                        <p:tav tm="100000">
                                          <p:val>
                                            <p:strVal val="#ppt_y"/>
                                          </p:val>
                                        </p:tav>
                                      </p:tavLst>
                                    </p:anim>
                                    <p:animEffect transition="in" filter="wipe(right)" prLst="gradientSize: 0.1">
                                      <p:cBhvr>
                                        <p:cTn id="209" dur="1000"/>
                                        <p:tgtEl>
                                          <p:spTgt spid="101"/>
                                        </p:tgtEl>
                                      </p:cBhvr>
                                    </p:animEffect>
                                  </p:childTnLst>
                                </p:cTn>
                              </p:par>
                              <p:par>
                                <p:cTn id="210" presetID="29" presetClass="entr" presetSubtype="0" fill="hold" grpId="0" nodeType="withEffect">
                                  <p:stCondLst>
                                    <p:cond delay="0"/>
                                  </p:stCondLst>
                                  <p:childTnLst>
                                    <p:set>
                                      <p:cBhvr>
                                        <p:cTn id="211" dur="1" fill="hold">
                                          <p:stCondLst>
                                            <p:cond delay="0"/>
                                          </p:stCondLst>
                                        </p:cTn>
                                        <p:tgtEl>
                                          <p:spTgt spid="102"/>
                                        </p:tgtEl>
                                        <p:attrNameLst>
                                          <p:attrName>style.visibility</p:attrName>
                                        </p:attrNameLst>
                                      </p:cBhvr>
                                      <p:to>
                                        <p:strVal val="visible"/>
                                      </p:to>
                                    </p:set>
                                    <p:anim calcmode="lin" valueType="num">
                                      <p:cBhvr>
                                        <p:cTn id="212" dur="1000" fill="hold"/>
                                        <p:tgtEl>
                                          <p:spTgt spid="102"/>
                                        </p:tgtEl>
                                        <p:attrNameLst>
                                          <p:attrName>ppt_x</p:attrName>
                                        </p:attrNameLst>
                                      </p:cBhvr>
                                      <p:tavLst>
                                        <p:tav tm="0">
                                          <p:val>
                                            <p:strVal val="#ppt_x-.2"/>
                                          </p:val>
                                        </p:tav>
                                        <p:tav tm="100000">
                                          <p:val>
                                            <p:strVal val="#ppt_x"/>
                                          </p:val>
                                        </p:tav>
                                      </p:tavLst>
                                    </p:anim>
                                    <p:anim calcmode="lin" valueType="num">
                                      <p:cBhvr>
                                        <p:cTn id="213" dur="1000" fill="hold"/>
                                        <p:tgtEl>
                                          <p:spTgt spid="102"/>
                                        </p:tgtEl>
                                        <p:attrNameLst>
                                          <p:attrName>ppt_y</p:attrName>
                                        </p:attrNameLst>
                                      </p:cBhvr>
                                      <p:tavLst>
                                        <p:tav tm="0">
                                          <p:val>
                                            <p:strVal val="#ppt_y"/>
                                          </p:val>
                                        </p:tav>
                                        <p:tav tm="100000">
                                          <p:val>
                                            <p:strVal val="#ppt_y"/>
                                          </p:val>
                                        </p:tav>
                                      </p:tavLst>
                                    </p:anim>
                                    <p:animEffect transition="in" filter="wipe(right)" prLst="gradientSize: 0.1">
                                      <p:cBhvr>
                                        <p:cTn id="214" dur="1000"/>
                                        <p:tgtEl>
                                          <p:spTgt spid="102"/>
                                        </p:tgtEl>
                                      </p:cBhvr>
                                    </p:animEffect>
                                  </p:childTnLst>
                                </p:cTn>
                              </p:par>
                              <p:par>
                                <p:cTn id="215" presetID="29" presetClass="entr" presetSubtype="0" fill="hold" grpId="0" nodeType="withEffect">
                                  <p:stCondLst>
                                    <p:cond delay="0"/>
                                  </p:stCondLst>
                                  <p:childTnLst>
                                    <p:set>
                                      <p:cBhvr>
                                        <p:cTn id="216" dur="1" fill="hold">
                                          <p:stCondLst>
                                            <p:cond delay="0"/>
                                          </p:stCondLst>
                                        </p:cTn>
                                        <p:tgtEl>
                                          <p:spTgt spid="103"/>
                                        </p:tgtEl>
                                        <p:attrNameLst>
                                          <p:attrName>style.visibility</p:attrName>
                                        </p:attrNameLst>
                                      </p:cBhvr>
                                      <p:to>
                                        <p:strVal val="visible"/>
                                      </p:to>
                                    </p:set>
                                    <p:anim calcmode="lin" valueType="num">
                                      <p:cBhvr>
                                        <p:cTn id="217" dur="1000" fill="hold"/>
                                        <p:tgtEl>
                                          <p:spTgt spid="103"/>
                                        </p:tgtEl>
                                        <p:attrNameLst>
                                          <p:attrName>ppt_x</p:attrName>
                                        </p:attrNameLst>
                                      </p:cBhvr>
                                      <p:tavLst>
                                        <p:tav tm="0">
                                          <p:val>
                                            <p:strVal val="#ppt_x-.2"/>
                                          </p:val>
                                        </p:tav>
                                        <p:tav tm="100000">
                                          <p:val>
                                            <p:strVal val="#ppt_x"/>
                                          </p:val>
                                        </p:tav>
                                      </p:tavLst>
                                    </p:anim>
                                    <p:anim calcmode="lin" valueType="num">
                                      <p:cBhvr>
                                        <p:cTn id="218" dur="1000" fill="hold"/>
                                        <p:tgtEl>
                                          <p:spTgt spid="103"/>
                                        </p:tgtEl>
                                        <p:attrNameLst>
                                          <p:attrName>ppt_y</p:attrName>
                                        </p:attrNameLst>
                                      </p:cBhvr>
                                      <p:tavLst>
                                        <p:tav tm="0">
                                          <p:val>
                                            <p:strVal val="#ppt_y"/>
                                          </p:val>
                                        </p:tav>
                                        <p:tav tm="100000">
                                          <p:val>
                                            <p:strVal val="#ppt_y"/>
                                          </p:val>
                                        </p:tav>
                                      </p:tavLst>
                                    </p:anim>
                                    <p:animEffect transition="in" filter="wipe(right)" prLst="gradientSize: 0.1">
                                      <p:cBhvr>
                                        <p:cTn id="219" dur="1000"/>
                                        <p:tgtEl>
                                          <p:spTgt spid="103"/>
                                        </p:tgtEl>
                                      </p:cBhvr>
                                    </p:animEffect>
                                  </p:childTnLst>
                                </p:cTn>
                              </p:par>
                              <p:par>
                                <p:cTn id="220" presetID="29" presetClass="entr" presetSubtype="0" fill="hold" grpId="0" nodeType="withEffect">
                                  <p:stCondLst>
                                    <p:cond delay="0"/>
                                  </p:stCondLst>
                                  <p:childTnLst>
                                    <p:set>
                                      <p:cBhvr>
                                        <p:cTn id="221" dur="1" fill="hold">
                                          <p:stCondLst>
                                            <p:cond delay="0"/>
                                          </p:stCondLst>
                                        </p:cTn>
                                        <p:tgtEl>
                                          <p:spTgt spid="104"/>
                                        </p:tgtEl>
                                        <p:attrNameLst>
                                          <p:attrName>style.visibility</p:attrName>
                                        </p:attrNameLst>
                                      </p:cBhvr>
                                      <p:to>
                                        <p:strVal val="visible"/>
                                      </p:to>
                                    </p:set>
                                    <p:anim calcmode="lin" valueType="num">
                                      <p:cBhvr>
                                        <p:cTn id="222" dur="1000" fill="hold"/>
                                        <p:tgtEl>
                                          <p:spTgt spid="104"/>
                                        </p:tgtEl>
                                        <p:attrNameLst>
                                          <p:attrName>ppt_x</p:attrName>
                                        </p:attrNameLst>
                                      </p:cBhvr>
                                      <p:tavLst>
                                        <p:tav tm="0">
                                          <p:val>
                                            <p:strVal val="#ppt_x-.2"/>
                                          </p:val>
                                        </p:tav>
                                        <p:tav tm="100000">
                                          <p:val>
                                            <p:strVal val="#ppt_x"/>
                                          </p:val>
                                        </p:tav>
                                      </p:tavLst>
                                    </p:anim>
                                    <p:anim calcmode="lin" valueType="num">
                                      <p:cBhvr>
                                        <p:cTn id="223" dur="1000" fill="hold"/>
                                        <p:tgtEl>
                                          <p:spTgt spid="104"/>
                                        </p:tgtEl>
                                        <p:attrNameLst>
                                          <p:attrName>ppt_y</p:attrName>
                                        </p:attrNameLst>
                                      </p:cBhvr>
                                      <p:tavLst>
                                        <p:tav tm="0">
                                          <p:val>
                                            <p:strVal val="#ppt_y"/>
                                          </p:val>
                                        </p:tav>
                                        <p:tav tm="100000">
                                          <p:val>
                                            <p:strVal val="#ppt_y"/>
                                          </p:val>
                                        </p:tav>
                                      </p:tavLst>
                                    </p:anim>
                                    <p:animEffect transition="in" filter="wipe(right)" prLst="gradientSize: 0.1">
                                      <p:cBhvr>
                                        <p:cTn id="224" dur="1000"/>
                                        <p:tgtEl>
                                          <p:spTgt spid="104"/>
                                        </p:tgtEl>
                                      </p:cBhvr>
                                    </p:animEffect>
                                  </p:childTnLst>
                                </p:cTn>
                              </p:par>
                              <p:par>
                                <p:cTn id="225" presetID="29" presetClass="entr" presetSubtype="0" fill="hold" grpId="0" nodeType="withEffect">
                                  <p:stCondLst>
                                    <p:cond delay="0"/>
                                  </p:stCondLst>
                                  <p:childTnLst>
                                    <p:set>
                                      <p:cBhvr>
                                        <p:cTn id="226" dur="1" fill="hold">
                                          <p:stCondLst>
                                            <p:cond delay="0"/>
                                          </p:stCondLst>
                                        </p:cTn>
                                        <p:tgtEl>
                                          <p:spTgt spid="105"/>
                                        </p:tgtEl>
                                        <p:attrNameLst>
                                          <p:attrName>style.visibility</p:attrName>
                                        </p:attrNameLst>
                                      </p:cBhvr>
                                      <p:to>
                                        <p:strVal val="visible"/>
                                      </p:to>
                                    </p:set>
                                    <p:anim calcmode="lin" valueType="num">
                                      <p:cBhvr>
                                        <p:cTn id="227" dur="1000" fill="hold"/>
                                        <p:tgtEl>
                                          <p:spTgt spid="105"/>
                                        </p:tgtEl>
                                        <p:attrNameLst>
                                          <p:attrName>ppt_x</p:attrName>
                                        </p:attrNameLst>
                                      </p:cBhvr>
                                      <p:tavLst>
                                        <p:tav tm="0">
                                          <p:val>
                                            <p:strVal val="#ppt_x-.2"/>
                                          </p:val>
                                        </p:tav>
                                        <p:tav tm="100000">
                                          <p:val>
                                            <p:strVal val="#ppt_x"/>
                                          </p:val>
                                        </p:tav>
                                      </p:tavLst>
                                    </p:anim>
                                    <p:anim calcmode="lin" valueType="num">
                                      <p:cBhvr>
                                        <p:cTn id="228" dur="1000" fill="hold"/>
                                        <p:tgtEl>
                                          <p:spTgt spid="105"/>
                                        </p:tgtEl>
                                        <p:attrNameLst>
                                          <p:attrName>ppt_y</p:attrName>
                                        </p:attrNameLst>
                                      </p:cBhvr>
                                      <p:tavLst>
                                        <p:tav tm="0">
                                          <p:val>
                                            <p:strVal val="#ppt_y"/>
                                          </p:val>
                                        </p:tav>
                                        <p:tav tm="100000">
                                          <p:val>
                                            <p:strVal val="#ppt_y"/>
                                          </p:val>
                                        </p:tav>
                                      </p:tavLst>
                                    </p:anim>
                                    <p:animEffect transition="in" filter="wipe(right)" prLst="gradientSize: 0.1">
                                      <p:cBhvr>
                                        <p:cTn id="229" dur="1000"/>
                                        <p:tgtEl>
                                          <p:spTgt spid="105"/>
                                        </p:tgtEl>
                                      </p:cBhvr>
                                    </p:animEffect>
                                  </p:childTnLst>
                                </p:cTn>
                              </p:par>
                              <p:par>
                                <p:cTn id="230" presetID="29" presetClass="entr" presetSubtype="0" fill="hold" grpId="0" nodeType="withEffect">
                                  <p:stCondLst>
                                    <p:cond delay="0"/>
                                  </p:stCondLst>
                                  <p:childTnLst>
                                    <p:set>
                                      <p:cBhvr>
                                        <p:cTn id="231" dur="1" fill="hold">
                                          <p:stCondLst>
                                            <p:cond delay="0"/>
                                          </p:stCondLst>
                                        </p:cTn>
                                        <p:tgtEl>
                                          <p:spTgt spid="106"/>
                                        </p:tgtEl>
                                        <p:attrNameLst>
                                          <p:attrName>style.visibility</p:attrName>
                                        </p:attrNameLst>
                                      </p:cBhvr>
                                      <p:to>
                                        <p:strVal val="visible"/>
                                      </p:to>
                                    </p:set>
                                    <p:anim calcmode="lin" valueType="num">
                                      <p:cBhvr>
                                        <p:cTn id="232" dur="1000" fill="hold"/>
                                        <p:tgtEl>
                                          <p:spTgt spid="106"/>
                                        </p:tgtEl>
                                        <p:attrNameLst>
                                          <p:attrName>ppt_x</p:attrName>
                                        </p:attrNameLst>
                                      </p:cBhvr>
                                      <p:tavLst>
                                        <p:tav tm="0">
                                          <p:val>
                                            <p:strVal val="#ppt_x-.2"/>
                                          </p:val>
                                        </p:tav>
                                        <p:tav tm="100000">
                                          <p:val>
                                            <p:strVal val="#ppt_x"/>
                                          </p:val>
                                        </p:tav>
                                      </p:tavLst>
                                    </p:anim>
                                    <p:anim calcmode="lin" valueType="num">
                                      <p:cBhvr>
                                        <p:cTn id="233"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234" dur="1000"/>
                                        <p:tgtEl>
                                          <p:spTgt spid="106"/>
                                        </p:tgtEl>
                                      </p:cBhvr>
                                    </p:animEffect>
                                  </p:childTnLst>
                                </p:cTn>
                              </p:par>
                              <p:par>
                                <p:cTn id="235" presetID="29" presetClass="entr" presetSubtype="0" fill="hold" grpId="0" nodeType="withEffect">
                                  <p:stCondLst>
                                    <p:cond delay="0"/>
                                  </p:stCondLst>
                                  <p:childTnLst>
                                    <p:set>
                                      <p:cBhvr>
                                        <p:cTn id="236" dur="1" fill="hold">
                                          <p:stCondLst>
                                            <p:cond delay="0"/>
                                          </p:stCondLst>
                                        </p:cTn>
                                        <p:tgtEl>
                                          <p:spTgt spid="107"/>
                                        </p:tgtEl>
                                        <p:attrNameLst>
                                          <p:attrName>style.visibility</p:attrName>
                                        </p:attrNameLst>
                                      </p:cBhvr>
                                      <p:to>
                                        <p:strVal val="visible"/>
                                      </p:to>
                                    </p:set>
                                    <p:anim calcmode="lin" valueType="num">
                                      <p:cBhvr>
                                        <p:cTn id="237" dur="1000" fill="hold"/>
                                        <p:tgtEl>
                                          <p:spTgt spid="107"/>
                                        </p:tgtEl>
                                        <p:attrNameLst>
                                          <p:attrName>ppt_x</p:attrName>
                                        </p:attrNameLst>
                                      </p:cBhvr>
                                      <p:tavLst>
                                        <p:tav tm="0">
                                          <p:val>
                                            <p:strVal val="#ppt_x-.2"/>
                                          </p:val>
                                        </p:tav>
                                        <p:tav tm="100000">
                                          <p:val>
                                            <p:strVal val="#ppt_x"/>
                                          </p:val>
                                        </p:tav>
                                      </p:tavLst>
                                    </p:anim>
                                    <p:anim calcmode="lin" valueType="num">
                                      <p:cBhvr>
                                        <p:cTn id="238" dur="1000" fill="hold"/>
                                        <p:tgtEl>
                                          <p:spTgt spid="107"/>
                                        </p:tgtEl>
                                        <p:attrNameLst>
                                          <p:attrName>ppt_y</p:attrName>
                                        </p:attrNameLst>
                                      </p:cBhvr>
                                      <p:tavLst>
                                        <p:tav tm="0">
                                          <p:val>
                                            <p:strVal val="#ppt_y"/>
                                          </p:val>
                                        </p:tav>
                                        <p:tav tm="100000">
                                          <p:val>
                                            <p:strVal val="#ppt_y"/>
                                          </p:val>
                                        </p:tav>
                                      </p:tavLst>
                                    </p:anim>
                                    <p:animEffect transition="in" filter="wipe(right)" prLst="gradientSize: 0.1">
                                      <p:cBhvr>
                                        <p:cTn id="239" dur="1000"/>
                                        <p:tgtEl>
                                          <p:spTgt spid="107"/>
                                        </p:tgtEl>
                                      </p:cBhvr>
                                    </p:animEffect>
                                  </p:childTnLst>
                                </p:cTn>
                              </p:par>
                              <p:par>
                                <p:cTn id="240" presetID="29" presetClass="entr" presetSubtype="0" fill="hold" grpId="0" nodeType="withEffect">
                                  <p:stCondLst>
                                    <p:cond delay="0"/>
                                  </p:stCondLst>
                                  <p:childTnLst>
                                    <p:set>
                                      <p:cBhvr>
                                        <p:cTn id="241" dur="1" fill="hold">
                                          <p:stCondLst>
                                            <p:cond delay="0"/>
                                          </p:stCondLst>
                                        </p:cTn>
                                        <p:tgtEl>
                                          <p:spTgt spid="108"/>
                                        </p:tgtEl>
                                        <p:attrNameLst>
                                          <p:attrName>style.visibility</p:attrName>
                                        </p:attrNameLst>
                                      </p:cBhvr>
                                      <p:to>
                                        <p:strVal val="visible"/>
                                      </p:to>
                                    </p:set>
                                    <p:anim calcmode="lin" valueType="num">
                                      <p:cBhvr>
                                        <p:cTn id="242" dur="1000" fill="hold"/>
                                        <p:tgtEl>
                                          <p:spTgt spid="108"/>
                                        </p:tgtEl>
                                        <p:attrNameLst>
                                          <p:attrName>ppt_x</p:attrName>
                                        </p:attrNameLst>
                                      </p:cBhvr>
                                      <p:tavLst>
                                        <p:tav tm="0">
                                          <p:val>
                                            <p:strVal val="#ppt_x-.2"/>
                                          </p:val>
                                        </p:tav>
                                        <p:tav tm="100000">
                                          <p:val>
                                            <p:strVal val="#ppt_x"/>
                                          </p:val>
                                        </p:tav>
                                      </p:tavLst>
                                    </p:anim>
                                    <p:anim calcmode="lin" valueType="num">
                                      <p:cBhvr>
                                        <p:cTn id="243" dur="1000" fill="hold"/>
                                        <p:tgtEl>
                                          <p:spTgt spid="108"/>
                                        </p:tgtEl>
                                        <p:attrNameLst>
                                          <p:attrName>ppt_y</p:attrName>
                                        </p:attrNameLst>
                                      </p:cBhvr>
                                      <p:tavLst>
                                        <p:tav tm="0">
                                          <p:val>
                                            <p:strVal val="#ppt_y"/>
                                          </p:val>
                                        </p:tav>
                                        <p:tav tm="100000">
                                          <p:val>
                                            <p:strVal val="#ppt_y"/>
                                          </p:val>
                                        </p:tav>
                                      </p:tavLst>
                                    </p:anim>
                                    <p:animEffect transition="in" filter="wipe(right)" prLst="gradientSize: 0.1">
                                      <p:cBhvr>
                                        <p:cTn id="244" dur="1000"/>
                                        <p:tgtEl>
                                          <p:spTgt spid="108"/>
                                        </p:tgtEl>
                                      </p:cBhvr>
                                    </p:animEffect>
                                  </p:childTnLst>
                                </p:cTn>
                              </p:par>
                              <p:par>
                                <p:cTn id="245" presetID="29" presetClass="entr" presetSubtype="0" fill="hold" grpId="0" nodeType="withEffect">
                                  <p:stCondLst>
                                    <p:cond delay="0"/>
                                  </p:stCondLst>
                                  <p:childTnLst>
                                    <p:set>
                                      <p:cBhvr>
                                        <p:cTn id="246" dur="1" fill="hold">
                                          <p:stCondLst>
                                            <p:cond delay="0"/>
                                          </p:stCondLst>
                                        </p:cTn>
                                        <p:tgtEl>
                                          <p:spTgt spid="109"/>
                                        </p:tgtEl>
                                        <p:attrNameLst>
                                          <p:attrName>style.visibility</p:attrName>
                                        </p:attrNameLst>
                                      </p:cBhvr>
                                      <p:to>
                                        <p:strVal val="visible"/>
                                      </p:to>
                                    </p:set>
                                    <p:anim calcmode="lin" valueType="num">
                                      <p:cBhvr>
                                        <p:cTn id="247" dur="1000" fill="hold"/>
                                        <p:tgtEl>
                                          <p:spTgt spid="109"/>
                                        </p:tgtEl>
                                        <p:attrNameLst>
                                          <p:attrName>ppt_x</p:attrName>
                                        </p:attrNameLst>
                                      </p:cBhvr>
                                      <p:tavLst>
                                        <p:tav tm="0">
                                          <p:val>
                                            <p:strVal val="#ppt_x-.2"/>
                                          </p:val>
                                        </p:tav>
                                        <p:tav tm="100000">
                                          <p:val>
                                            <p:strVal val="#ppt_x"/>
                                          </p:val>
                                        </p:tav>
                                      </p:tavLst>
                                    </p:anim>
                                    <p:anim calcmode="lin" valueType="num">
                                      <p:cBhvr>
                                        <p:cTn id="248" dur="1000" fill="hold"/>
                                        <p:tgtEl>
                                          <p:spTgt spid="109"/>
                                        </p:tgtEl>
                                        <p:attrNameLst>
                                          <p:attrName>ppt_y</p:attrName>
                                        </p:attrNameLst>
                                      </p:cBhvr>
                                      <p:tavLst>
                                        <p:tav tm="0">
                                          <p:val>
                                            <p:strVal val="#ppt_y"/>
                                          </p:val>
                                        </p:tav>
                                        <p:tav tm="100000">
                                          <p:val>
                                            <p:strVal val="#ppt_y"/>
                                          </p:val>
                                        </p:tav>
                                      </p:tavLst>
                                    </p:anim>
                                    <p:animEffect transition="in" filter="wipe(right)" prLst="gradientSize: 0.1">
                                      <p:cBhvr>
                                        <p:cTn id="249" dur="1000"/>
                                        <p:tgtEl>
                                          <p:spTgt spid="109"/>
                                        </p:tgtEl>
                                      </p:cBhvr>
                                    </p:animEffect>
                                  </p:childTnLst>
                                </p:cTn>
                              </p:par>
                              <p:par>
                                <p:cTn id="250" presetID="29" presetClass="entr" presetSubtype="0" fill="hold" grpId="0" nodeType="withEffect">
                                  <p:stCondLst>
                                    <p:cond delay="0"/>
                                  </p:stCondLst>
                                  <p:childTnLst>
                                    <p:set>
                                      <p:cBhvr>
                                        <p:cTn id="251" dur="1" fill="hold">
                                          <p:stCondLst>
                                            <p:cond delay="0"/>
                                          </p:stCondLst>
                                        </p:cTn>
                                        <p:tgtEl>
                                          <p:spTgt spid="110"/>
                                        </p:tgtEl>
                                        <p:attrNameLst>
                                          <p:attrName>style.visibility</p:attrName>
                                        </p:attrNameLst>
                                      </p:cBhvr>
                                      <p:to>
                                        <p:strVal val="visible"/>
                                      </p:to>
                                    </p:set>
                                    <p:anim calcmode="lin" valueType="num">
                                      <p:cBhvr>
                                        <p:cTn id="252" dur="1000" fill="hold"/>
                                        <p:tgtEl>
                                          <p:spTgt spid="110"/>
                                        </p:tgtEl>
                                        <p:attrNameLst>
                                          <p:attrName>ppt_x</p:attrName>
                                        </p:attrNameLst>
                                      </p:cBhvr>
                                      <p:tavLst>
                                        <p:tav tm="0">
                                          <p:val>
                                            <p:strVal val="#ppt_x-.2"/>
                                          </p:val>
                                        </p:tav>
                                        <p:tav tm="100000">
                                          <p:val>
                                            <p:strVal val="#ppt_x"/>
                                          </p:val>
                                        </p:tav>
                                      </p:tavLst>
                                    </p:anim>
                                    <p:anim calcmode="lin" valueType="num">
                                      <p:cBhvr>
                                        <p:cTn id="253" dur="1000" fill="hold"/>
                                        <p:tgtEl>
                                          <p:spTgt spid="110"/>
                                        </p:tgtEl>
                                        <p:attrNameLst>
                                          <p:attrName>ppt_y</p:attrName>
                                        </p:attrNameLst>
                                      </p:cBhvr>
                                      <p:tavLst>
                                        <p:tav tm="0">
                                          <p:val>
                                            <p:strVal val="#ppt_y"/>
                                          </p:val>
                                        </p:tav>
                                        <p:tav tm="100000">
                                          <p:val>
                                            <p:strVal val="#ppt_y"/>
                                          </p:val>
                                        </p:tav>
                                      </p:tavLst>
                                    </p:anim>
                                    <p:animEffect transition="in" filter="wipe(right)" prLst="gradientSize: 0.1">
                                      <p:cBhvr>
                                        <p:cTn id="254" dur="1000"/>
                                        <p:tgtEl>
                                          <p:spTgt spid="110"/>
                                        </p:tgtEl>
                                      </p:cBhvr>
                                    </p:animEffect>
                                  </p:childTnLst>
                                </p:cTn>
                              </p:par>
                              <p:par>
                                <p:cTn id="255" presetID="29" presetClass="entr" presetSubtype="0" fill="hold" grpId="0" nodeType="withEffect">
                                  <p:stCondLst>
                                    <p:cond delay="0"/>
                                  </p:stCondLst>
                                  <p:childTnLst>
                                    <p:set>
                                      <p:cBhvr>
                                        <p:cTn id="256" dur="1" fill="hold">
                                          <p:stCondLst>
                                            <p:cond delay="0"/>
                                          </p:stCondLst>
                                        </p:cTn>
                                        <p:tgtEl>
                                          <p:spTgt spid="111"/>
                                        </p:tgtEl>
                                        <p:attrNameLst>
                                          <p:attrName>style.visibility</p:attrName>
                                        </p:attrNameLst>
                                      </p:cBhvr>
                                      <p:to>
                                        <p:strVal val="visible"/>
                                      </p:to>
                                    </p:set>
                                    <p:anim calcmode="lin" valueType="num">
                                      <p:cBhvr>
                                        <p:cTn id="257" dur="1000" fill="hold"/>
                                        <p:tgtEl>
                                          <p:spTgt spid="111"/>
                                        </p:tgtEl>
                                        <p:attrNameLst>
                                          <p:attrName>ppt_x</p:attrName>
                                        </p:attrNameLst>
                                      </p:cBhvr>
                                      <p:tavLst>
                                        <p:tav tm="0">
                                          <p:val>
                                            <p:strVal val="#ppt_x-.2"/>
                                          </p:val>
                                        </p:tav>
                                        <p:tav tm="100000">
                                          <p:val>
                                            <p:strVal val="#ppt_x"/>
                                          </p:val>
                                        </p:tav>
                                      </p:tavLst>
                                    </p:anim>
                                    <p:anim calcmode="lin" valueType="num">
                                      <p:cBhvr>
                                        <p:cTn id="258" dur="1000" fill="hold"/>
                                        <p:tgtEl>
                                          <p:spTgt spid="111"/>
                                        </p:tgtEl>
                                        <p:attrNameLst>
                                          <p:attrName>ppt_y</p:attrName>
                                        </p:attrNameLst>
                                      </p:cBhvr>
                                      <p:tavLst>
                                        <p:tav tm="0">
                                          <p:val>
                                            <p:strVal val="#ppt_y"/>
                                          </p:val>
                                        </p:tav>
                                        <p:tav tm="100000">
                                          <p:val>
                                            <p:strVal val="#ppt_y"/>
                                          </p:val>
                                        </p:tav>
                                      </p:tavLst>
                                    </p:anim>
                                    <p:animEffect transition="in" filter="wipe(right)" prLst="gradientSize: 0.1">
                                      <p:cBhvr>
                                        <p:cTn id="259" dur="1000"/>
                                        <p:tgtEl>
                                          <p:spTgt spid="111"/>
                                        </p:tgtEl>
                                      </p:cBhvr>
                                    </p:animEffect>
                                  </p:childTnLst>
                                </p:cTn>
                              </p:par>
                              <p:par>
                                <p:cTn id="260" presetID="29" presetClass="entr" presetSubtype="0" fill="hold" grpId="0" nodeType="withEffect">
                                  <p:stCondLst>
                                    <p:cond delay="0"/>
                                  </p:stCondLst>
                                  <p:childTnLst>
                                    <p:set>
                                      <p:cBhvr>
                                        <p:cTn id="261" dur="1" fill="hold">
                                          <p:stCondLst>
                                            <p:cond delay="0"/>
                                          </p:stCondLst>
                                        </p:cTn>
                                        <p:tgtEl>
                                          <p:spTgt spid="112"/>
                                        </p:tgtEl>
                                        <p:attrNameLst>
                                          <p:attrName>style.visibility</p:attrName>
                                        </p:attrNameLst>
                                      </p:cBhvr>
                                      <p:to>
                                        <p:strVal val="visible"/>
                                      </p:to>
                                    </p:set>
                                    <p:anim calcmode="lin" valueType="num">
                                      <p:cBhvr>
                                        <p:cTn id="262" dur="1000" fill="hold"/>
                                        <p:tgtEl>
                                          <p:spTgt spid="112"/>
                                        </p:tgtEl>
                                        <p:attrNameLst>
                                          <p:attrName>ppt_x</p:attrName>
                                        </p:attrNameLst>
                                      </p:cBhvr>
                                      <p:tavLst>
                                        <p:tav tm="0">
                                          <p:val>
                                            <p:strVal val="#ppt_x-.2"/>
                                          </p:val>
                                        </p:tav>
                                        <p:tav tm="100000">
                                          <p:val>
                                            <p:strVal val="#ppt_x"/>
                                          </p:val>
                                        </p:tav>
                                      </p:tavLst>
                                    </p:anim>
                                    <p:anim calcmode="lin" valueType="num">
                                      <p:cBhvr>
                                        <p:cTn id="263" dur="1000" fill="hold"/>
                                        <p:tgtEl>
                                          <p:spTgt spid="112"/>
                                        </p:tgtEl>
                                        <p:attrNameLst>
                                          <p:attrName>ppt_y</p:attrName>
                                        </p:attrNameLst>
                                      </p:cBhvr>
                                      <p:tavLst>
                                        <p:tav tm="0">
                                          <p:val>
                                            <p:strVal val="#ppt_y"/>
                                          </p:val>
                                        </p:tav>
                                        <p:tav tm="100000">
                                          <p:val>
                                            <p:strVal val="#ppt_y"/>
                                          </p:val>
                                        </p:tav>
                                      </p:tavLst>
                                    </p:anim>
                                    <p:animEffect transition="in" filter="wipe(right)" prLst="gradientSize: 0.1">
                                      <p:cBhvr>
                                        <p:cTn id="264" dur="1000"/>
                                        <p:tgtEl>
                                          <p:spTgt spid="112"/>
                                        </p:tgtEl>
                                      </p:cBhvr>
                                    </p:animEffect>
                                  </p:childTnLst>
                                </p:cTn>
                              </p:par>
                              <p:par>
                                <p:cTn id="265" presetID="29" presetClass="entr" presetSubtype="0" fill="hold" grpId="0" nodeType="withEffect">
                                  <p:stCondLst>
                                    <p:cond delay="0"/>
                                  </p:stCondLst>
                                  <p:childTnLst>
                                    <p:set>
                                      <p:cBhvr>
                                        <p:cTn id="266" dur="1" fill="hold">
                                          <p:stCondLst>
                                            <p:cond delay="0"/>
                                          </p:stCondLst>
                                        </p:cTn>
                                        <p:tgtEl>
                                          <p:spTgt spid="113"/>
                                        </p:tgtEl>
                                        <p:attrNameLst>
                                          <p:attrName>style.visibility</p:attrName>
                                        </p:attrNameLst>
                                      </p:cBhvr>
                                      <p:to>
                                        <p:strVal val="visible"/>
                                      </p:to>
                                    </p:set>
                                    <p:anim calcmode="lin" valueType="num">
                                      <p:cBhvr>
                                        <p:cTn id="267" dur="1000" fill="hold"/>
                                        <p:tgtEl>
                                          <p:spTgt spid="113"/>
                                        </p:tgtEl>
                                        <p:attrNameLst>
                                          <p:attrName>ppt_x</p:attrName>
                                        </p:attrNameLst>
                                      </p:cBhvr>
                                      <p:tavLst>
                                        <p:tav tm="0">
                                          <p:val>
                                            <p:strVal val="#ppt_x-.2"/>
                                          </p:val>
                                        </p:tav>
                                        <p:tav tm="100000">
                                          <p:val>
                                            <p:strVal val="#ppt_x"/>
                                          </p:val>
                                        </p:tav>
                                      </p:tavLst>
                                    </p:anim>
                                    <p:anim calcmode="lin" valueType="num">
                                      <p:cBhvr>
                                        <p:cTn id="268" dur="1000" fill="hold"/>
                                        <p:tgtEl>
                                          <p:spTgt spid="113"/>
                                        </p:tgtEl>
                                        <p:attrNameLst>
                                          <p:attrName>ppt_y</p:attrName>
                                        </p:attrNameLst>
                                      </p:cBhvr>
                                      <p:tavLst>
                                        <p:tav tm="0">
                                          <p:val>
                                            <p:strVal val="#ppt_y"/>
                                          </p:val>
                                        </p:tav>
                                        <p:tav tm="100000">
                                          <p:val>
                                            <p:strVal val="#ppt_y"/>
                                          </p:val>
                                        </p:tav>
                                      </p:tavLst>
                                    </p:anim>
                                    <p:animEffect transition="in" filter="wipe(right)" prLst="gradientSize: 0.1">
                                      <p:cBhvr>
                                        <p:cTn id="269" dur="1000"/>
                                        <p:tgtEl>
                                          <p:spTgt spid="113"/>
                                        </p:tgtEl>
                                      </p:cBhvr>
                                    </p:animEffect>
                                  </p:childTnLst>
                                </p:cTn>
                              </p:par>
                              <p:par>
                                <p:cTn id="270" presetID="3" presetClass="entr" presetSubtype="10" fill="hold" grpId="0" nodeType="withEffect">
                                  <p:stCondLst>
                                    <p:cond delay="0"/>
                                  </p:stCondLst>
                                  <p:childTnLst>
                                    <p:set>
                                      <p:cBhvr>
                                        <p:cTn id="271" dur="1" fill="hold">
                                          <p:stCondLst>
                                            <p:cond delay="0"/>
                                          </p:stCondLst>
                                        </p:cTn>
                                        <p:tgtEl>
                                          <p:spTgt spid="170"/>
                                        </p:tgtEl>
                                        <p:attrNameLst>
                                          <p:attrName>style.visibility</p:attrName>
                                        </p:attrNameLst>
                                      </p:cBhvr>
                                      <p:to>
                                        <p:strVal val="visible"/>
                                      </p:to>
                                    </p:set>
                                    <p:animEffect transition="in" filter="blinds(horizontal)">
                                      <p:cBhvr>
                                        <p:cTn id="272" dur="500"/>
                                        <p:tgtEl>
                                          <p:spTgt spid="170"/>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114"/>
                                        </p:tgtEl>
                                        <p:attrNameLst>
                                          <p:attrName>style.visibility</p:attrName>
                                        </p:attrNameLst>
                                      </p:cBhvr>
                                      <p:to>
                                        <p:strVal val="visible"/>
                                      </p:to>
                                    </p:set>
                                    <p:animEffect transition="in" filter="dissolve">
                                      <p:cBhvr>
                                        <p:cTn id="275" dur="500"/>
                                        <p:tgtEl>
                                          <p:spTgt spid="114"/>
                                        </p:tgtEl>
                                      </p:cBhvr>
                                    </p:animEffect>
                                  </p:childTnLst>
                                </p:cTn>
                              </p:par>
                              <p:par>
                                <p:cTn id="276" presetID="29" presetClass="entr" presetSubtype="0" fill="hold" grpId="0" nodeType="withEffect">
                                  <p:stCondLst>
                                    <p:cond delay="0"/>
                                  </p:stCondLst>
                                  <p:childTnLst>
                                    <p:set>
                                      <p:cBhvr>
                                        <p:cTn id="277" dur="1" fill="hold">
                                          <p:stCondLst>
                                            <p:cond delay="0"/>
                                          </p:stCondLst>
                                        </p:cTn>
                                        <p:tgtEl>
                                          <p:spTgt spid="135"/>
                                        </p:tgtEl>
                                        <p:attrNameLst>
                                          <p:attrName>style.visibility</p:attrName>
                                        </p:attrNameLst>
                                      </p:cBhvr>
                                      <p:to>
                                        <p:strVal val="visible"/>
                                      </p:to>
                                    </p:set>
                                    <p:anim calcmode="lin" valueType="num">
                                      <p:cBhvr>
                                        <p:cTn id="278" dur="1000" fill="hold"/>
                                        <p:tgtEl>
                                          <p:spTgt spid="135"/>
                                        </p:tgtEl>
                                        <p:attrNameLst>
                                          <p:attrName>ppt_x</p:attrName>
                                        </p:attrNameLst>
                                      </p:cBhvr>
                                      <p:tavLst>
                                        <p:tav tm="0">
                                          <p:val>
                                            <p:strVal val="#ppt_x-.2"/>
                                          </p:val>
                                        </p:tav>
                                        <p:tav tm="100000">
                                          <p:val>
                                            <p:strVal val="#ppt_x"/>
                                          </p:val>
                                        </p:tav>
                                      </p:tavLst>
                                    </p:anim>
                                    <p:anim calcmode="lin" valueType="num">
                                      <p:cBhvr>
                                        <p:cTn id="279" dur="1000" fill="hold"/>
                                        <p:tgtEl>
                                          <p:spTgt spid="135"/>
                                        </p:tgtEl>
                                        <p:attrNameLst>
                                          <p:attrName>ppt_y</p:attrName>
                                        </p:attrNameLst>
                                      </p:cBhvr>
                                      <p:tavLst>
                                        <p:tav tm="0">
                                          <p:val>
                                            <p:strVal val="#ppt_y"/>
                                          </p:val>
                                        </p:tav>
                                        <p:tav tm="100000">
                                          <p:val>
                                            <p:strVal val="#ppt_y"/>
                                          </p:val>
                                        </p:tav>
                                      </p:tavLst>
                                    </p:anim>
                                    <p:animEffect transition="in" filter="wipe(right)" prLst="gradientSize: 0.1">
                                      <p:cBhvr>
                                        <p:cTn id="280" dur="1000"/>
                                        <p:tgtEl>
                                          <p:spTgt spid="135"/>
                                        </p:tgtEl>
                                      </p:cBhvr>
                                    </p:animEffect>
                                  </p:childTnLst>
                                </p:cTn>
                              </p:par>
                              <p:par>
                                <p:cTn id="281" presetID="29" presetClass="entr" presetSubtype="0" fill="hold" grpId="0" nodeType="withEffect">
                                  <p:stCondLst>
                                    <p:cond delay="0"/>
                                  </p:stCondLst>
                                  <p:childTnLst>
                                    <p:set>
                                      <p:cBhvr>
                                        <p:cTn id="282" dur="1" fill="hold">
                                          <p:stCondLst>
                                            <p:cond delay="0"/>
                                          </p:stCondLst>
                                        </p:cTn>
                                        <p:tgtEl>
                                          <p:spTgt spid="136"/>
                                        </p:tgtEl>
                                        <p:attrNameLst>
                                          <p:attrName>style.visibility</p:attrName>
                                        </p:attrNameLst>
                                      </p:cBhvr>
                                      <p:to>
                                        <p:strVal val="visible"/>
                                      </p:to>
                                    </p:set>
                                    <p:anim calcmode="lin" valueType="num">
                                      <p:cBhvr>
                                        <p:cTn id="283" dur="1000" fill="hold"/>
                                        <p:tgtEl>
                                          <p:spTgt spid="136"/>
                                        </p:tgtEl>
                                        <p:attrNameLst>
                                          <p:attrName>ppt_x</p:attrName>
                                        </p:attrNameLst>
                                      </p:cBhvr>
                                      <p:tavLst>
                                        <p:tav tm="0">
                                          <p:val>
                                            <p:strVal val="#ppt_x-.2"/>
                                          </p:val>
                                        </p:tav>
                                        <p:tav tm="100000">
                                          <p:val>
                                            <p:strVal val="#ppt_x"/>
                                          </p:val>
                                        </p:tav>
                                      </p:tavLst>
                                    </p:anim>
                                    <p:anim calcmode="lin" valueType="num">
                                      <p:cBhvr>
                                        <p:cTn id="284" dur="1000" fill="hold"/>
                                        <p:tgtEl>
                                          <p:spTgt spid="136"/>
                                        </p:tgtEl>
                                        <p:attrNameLst>
                                          <p:attrName>ppt_y</p:attrName>
                                        </p:attrNameLst>
                                      </p:cBhvr>
                                      <p:tavLst>
                                        <p:tav tm="0">
                                          <p:val>
                                            <p:strVal val="#ppt_y"/>
                                          </p:val>
                                        </p:tav>
                                        <p:tav tm="100000">
                                          <p:val>
                                            <p:strVal val="#ppt_y"/>
                                          </p:val>
                                        </p:tav>
                                      </p:tavLst>
                                    </p:anim>
                                    <p:animEffect transition="in" filter="wipe(right)" prLst="gradientSize: 0.1">
                                      <p:cBhvr>
                                        <p:cTn id="285" dur="1000"/>
                                        <p:tgtEl>
                                          <p:spTgt spid="136"/>
                                        </p:tgtEl>
                                      </p:cBhvr>
                                    </p:animEffect>
                                  </p:childTnLst>
                                </p:cTn>
                              </p:par>
                              <p:par>
                                <p:cTn id="286" presetID="29" presetClass="entr" presetSubtype="0" fill="hold" grpId="0" nodeType="withEffect">
                                  <p:stCondLst>
                                    <p:cond delay="0"/>
                                  </p:stCondLst>
                                  <p:childTnLst>
                                    <p:set>
                                      <p:cBhvr>
                                        <p:cTn id="287" dur="1" fill="hold">
                                          <p:stCondLst>
                                            <p:cond delay="0"/>
                                          </p:stCondLst>
                                        </p:cTn>
                                        <p:tgtEl>
                                          <p:spTgt spid="137"/>
                                        </p:tgtEl>
                                        <p:attrNameLst>
                                          <p:attrName>style.visibility</p:attrName>
                                        </p:attrNameLst>
                                      </p:cBhvr>
                                      <p:to>
                                        <p:strVal val="visible"/>
                                      </p:to>
                                    </p:set>
                                    <p:anim calcmode="lin" valueType="num">
                                      <p:cBhvr>
                                        <p:cTn id="288" dur="1000" fill="hold"/>
                                        <p:tgtEl>
                                          <p:spTgt spid="137"/>
                                        </p:tgtEl>
                                        <p:attrNameLst>
                                          <p:attrName>ppt_x</p:attrName>
                                        </p:attrNameLst>
                                      </p:cBhvr>
                                      <p:tavLst>
                                        <p:tav tm="0">
                                          <p:val>
                                            <p:strVal val="#ppt_x-.2"/>
                                          </p:val>
                                        </p:tav>
                                        <p:tav tm="100000">
                                          <p:val>
                                            <p:strVal val="#ppt_x"/>
                                          </p:val>
                                        </p:tav>
                                      </p:tavLst>
                                    </p:anim>
                                    <p:anim calcmode="lin" valueType="num">
                                      <p:cBhvr>
                                        <p:cTn id="289" dur="1000" fill="hold"/>
                                        <p:tgtEl>
                                          <p:spTgt spid="137"/>
                                        </p:tgtEl>
                                        <p:attrNameLst>
                                          <p:attrName>ppt_y</p:attrName>
                                        </p:attrNameLst>
                                      </p:cBhvr>
                                      <p:tavLst>
                                        <p:tav tm="0">
                                          <p:val>
                                            <p:strVal val="#ppt_y"/>
                                          </p:val>
                                        </p:tav>
                                        <p:tav tm="100000">
                                          <p:val>
                                            <p:strVal val="#ppt_y"/>
                                          </p:val>
                                        </p:tav>
                                      </p:tavLst>
                                    </p:anim>
                                    <p:animEffect transition="in" filter="wipe(right)" prLst="gradientSize: 0.1">
                                      <p:cBhvr>
                                        <p:cTn id="290" dur="1000"/>
                                        <p:tgtEl>
                                          <p:spTgt spid="137"/>
                                        </p:tgtEl>
                                      </p:cBhvr>
                                    </p:animEffect>
                                  </p:childTnLst>
                                </p:cTn>
                              </p:par>
                              <p:par>
                                <p:cTn id="291" presetID="29" presetClass="entr" presetSubtype="0" fill="hold" grpId="0" nodeType="withEffect">
                                  <p:stCondLst>
                                    <p:cond delay="0"/>
                                  </p:stCondLst>
                                  <p:childTnLst>
                                    <p:set>
                                      <p:cBhvr>
                                        <p:cTn id="292" dur="1" fill="hold">
                                          <p:stCondLst>
                                            <p:cond delay="0"/>
                                          </p:stCondLst>
                                        </p:cTn>
                                        <p:tgtEl>
                                          <p:spTgt spid="138"/>
                                        </p:tgtEl>
                                        <p:attrNameLst>
                                          <p:attrName>style.visibility</p:attrName>
                                        </p:attrNameLst>
                                      </p:cBhvr>
                                      <p:to>
                                        <p:strVal val="visible"/>
                                      </p:to>
                                    </p:set>
                                    <p:anim calcmode="lin" valueType="num">
                                      <p:cBhvr>
                                        <p:cTn id="293" dur="1000" fill="hold"/>
                                        <p:tgtEl>
                                          <p:spTgt spid="138"/>
                                        </p:tgtEl>
                                        <p:attrNameLst>
                                          <p:attrName>ppt_x</p:attrName>
                                        </p:attrNameLst>
                                      </p:cBhvr>
                                      <p:tavLst>
                                        <p:tav tm="0">
                                          <p:val>
                                            <p:strVal val="#ppt_x-.2"/>
                                          </p:val>
                                        </p:tav>
                                        <p:tav tm="100000">
                                          <p:val>
                                            <p:strVal val="#ppt_x"/>
                                          </p:val>
                                        </p:tav>
                                      </p:tavLst>
                                    </p:anim>
                                    <p:anim calcmode="lin" valueType="num">
                                      <p:cBhvr>
                                        <p:cTn id="294" dur="1000" fill="hold"/>
                                        <p:tgtEl>
                                          <p:spTgt spid="138"/>
                                        </p:tgtEl>
                                        <p:attrNameLst>
                                          <p:attrName>ppt_y</p:attrName>
                                        </p:attrNameLst>
                                      </p:cBhvr>
                                      <p:tavLst>
                                        <p:tav tm="0">
                                          <p:val>
                                            <p:strVal val="#ppt_y"/>
                                          </p:val>
                                        </p:tav>
                                        <p:tav tm="100000">
                                          <p:val>
                                            <p:strVal val="#ppt_y"/>
                                          </p:val>
                                        </p:tav>
                                      </p:tavLst>
                                    </p:anim>
                                    <p:animEffect transition="in" filter="wipe(right)" prLst="gradientSize: 0.1">
                                      <p:cBhvr>
                                        <p:cTn id="295" dur="1000"/>
                                        <p:tgtEl>
                                          <p:spTgt spid="138"/>
                                        </p:tgtEl>
                                      </p:cBhvr>
                                    </p:animEffect>
                                  </p:childTnLst>
                                </p:cTn>
                              </p:par>
                              <p:par>
                                <p:cTn id="296" presetID="29" presetClass="entr" presetSubtype="0" fill="hold" grpId="0" nodeType="withEffect">
                                  <p:stCondLst>
                                    <p:cond delay="0"/>
                                  </p:stCondLst>
                                  <p:childTnLst>
                                    <p:set>
                                      <p:cBhvr>
                                        <p:cTn id="297" dur="1" fill="hold">
                                          <p:stCondLst>
                                            <p:cond delay="0"/>
                                          </p:stCondLst>
                                        </p:cTn>
                                        <p:tgtEl>
                                          <p:spTgt spid="139"/>
                                        </p:tgtEl>
                                        <p:attrNameLst>
                                          <p:attrName>style.visibility</p:attrName>
                                        </p:attrNameLst>
                                      </p:cBhvr>
                                      <p:to>
                                        <p:strVal val="visible"/>
                                      </p:to>
                                    </p:set>
                                    <p:anim calcmode="lin" valueType="num">
                                      <p:cBhvr>
                                        <p:cTn id="298" dur="1000" fill="hold"/>
                                        <p:tgtEl>
                                          <p:spTgt spid="139"/>
                                        </p:tgtEl>
                                        <p:attrNameLst>
                                          <p:attrName>ppt_x</p:attrName>
                                        </p:attrNameLst>
                                      </p:cBhvr>
                                      <p:tavLst>
                                        <p:tav tm="0">
                                          <p:val>
                                            <p:strVal val="#ppt_x-.2"/>
                                          </p:val>
                                        </p:tav>
                                        <p:tav tm="100000">
                                          <p:val>
                                            <p:strVal val="#ppt_x"/>
                                          </p:val>
                                        </p:tav>
                                      </p:tavLst>
                                    </p:anim>
                                    <p:anim calcmode="lin" valueType="num">
                                      <p:cBhvr>
                                        <p:cTn id="299" dur="1000" fill="hold"/>
                                        <p:tgtEl>
                                          <p:spTgt spid="139"/>
                                        </p:tgtEl>
                                        <p:attrNameLst>
                                          <p:attrName>ppt_y</p:attrName>
                                        </p:attrNameLst>
                                      </p:cBhvr>
                                      <p:tavLst>
                                        <p:tav tm="0">
                                          <p:val>
                                            <p:strVal val="#ppt_y"/>
                                          </p:val>
                                        </p:tav>
                                        <p:tav tm="100000">
                                          <p:val>
                                            <p:strVal val="#ppt_y"/>
                                          </p:val>
                                        </p:tav>
                                      </p:tavLst>
                                    </p:anim>
                                    <p:animEffect transition="in" filter="wipe(right)" prLst="gradientSize: 0.1">
                                      <p:cBhvr>
                                        <p:cTn id="300" dur="1000"/>
                                        <p:tgtEl>
                                          <p:spTgt spid="139"/>
                                        </p:tgtEl>
                                      </p:cBhvr>
                                    </p:animEffect>
                                  </p:childTnLst>
                                </p:cTn>
                              </p:par>
                              <p:par>
                                <p:cTn id="301" presetID="29" presetClass="entr" presetSubtype="0" fill="hold" grpId="0" nodeType="withEffect">
                                  <p:stCondLst>
                                    <p:cond delay="0"/>
                                  </p:stCondLst>
                                  <p:childTnLst>
                                    <p:set>
                                      <p:cBhvr>
                                        <p:cTn id="302" dur="1" fill="hold">
                                          <p:stCondLst>
                                            <p:cond delay="0"/>
                                          </p:stCondLst>
                                        </p:cTn>
                                        <p:tgtEl>
                                          <p:spTgt spid="140"/>
                                        </p:tgtEl>
                                        <p:attrNameLst>
                                          <p:attrName>style.visibility</p:attrName>
                                        </p:attrNameLst>
                                      </p:cBhvr>
                                      <p:to>
                                        <p:strVal val="visible"/>
                                      </p:to>
                                    </p:set>
                                    <p:anim calcmode="lin" valueType="num">
                                      <p:cBhvr>
                                        <p:cTn id="303" dur="1000" fill="hold"/>
                                        <p:tgtEl>
                                          <p:spTgt spid="140"/>
                                        </p:tgtEl>
                                        <p:attrNameLst>
                                          <p:attrName>ppt_x</p:attrName>
                                        </p:attrNameLst>
                                      </p:cBhvr>
                                      <p:tavLst>
                                        <p:tav tm="0">
                                          <p:val>
                                            <p:strVal val="#ppt_x-.2"/>
                                          </p:val>
                                        </p:tav>
                                        <p:tav tm="100000">
                                          <p:val>
                                            <p:strVal val="#ppt_x"/>
                                          </p:val>
                                        </p:tav>
                                      </p:tavLst>
                                    </p:anim>
                                    <p:anim calcmode="lin" valueType="num">
                                      <p:cBhvr>
                                        <p:cTn id="304" dur="1000" fill="hold"/>
                                        <p:tgtEl>
                                          <p:spTgt spid="140"/>
                                        </p:tgtEl>
                                        <p:attrNameLst>
                                          <p:attrName>ppt_y</p:attrName>
                                        </p:attrNameLst>
                                      </p:cBhvr>
                                      <p:tavLst>
                                        <p:tav tm="0">
                                          <p:val>
                                            <p:strVal val="#ppt_y"/>
                                          </p:val>
                                        </p:tav>
                                        <p:tav tm="100000">
                                          <p:val>
                                            <p:strVal val="#ppt_y"/>
                                          </p:val>
                                        </p:tav>
                                      </p:tavLst>
                                    </p:anim>
                                    <p:animEffect transition="in" filter="wipe(right)" prLst="gradientSize: 0.1">
                                      <p:cBhvr>
                                        <p:cTn id="305" dur="1000"/>
                                        <p:tgtEl>
                                          <p:spTgt spid="140"/>
                                        </p:tgtEl>
                                      </p:cBhvr>
                                    </p:animEffect>
                                  </p:childTnLst>
                                </p:cTn>
                              </p:par>
                              <p:par>
                                <p:cTn id="306" presetID="29" presetClass="entr" presetSubtype="0" fill="hold" grpId="0" nodeType="withEffect">
                                  <p:stCondLst>
                                    <p:cond delay="0"/>
                                  </p:stCondLst>
                                  <p:childTnLst>
                                    <p:set>
                                      <p:cBhvr>
                                        <p:cTn id="307" dur="1" fill="hold">
                                          <p:stCondLst>
                                            <p:cond delay="0"/>
                                          </p:stCondLst>
                                        </p:cTn>
                                        <p:tgtEl>
                                          <p:spTgt spid="141"/>
                                        </p:tgtEl>
                                        <p:attrNameLst>
                                          <p:attrName>style.visibility</p:attrName>
                                        </p:attrNameLst>
                                      </p:cBhvr>
                                      <p:to>
                                        <p:strVal val="visible"/>
                                      </p:to>
                                    </p:set>
                                    <p:anim calcmode="lin" valueType="num">
                                      <p:cBhvr>
                                        <p:cTn id="308" dur="1000" fill="hold"/>
                                        <p:tgtEl>
                                          <p:spTgt spid="141"/>
                                        </p:tgtEl>
                                        <p:attrNameLst>
                                          <p:attrName>ppt_x</p:attrName>
                                        </p:attrNameLst>
                                      </p:cBhvr>
                                      <p:tavLst>
                                        <p:tav tm="0">
                                          <p:val>
                                            <p:strVal val="#ppt_x-.2"/>
                                          </p:val>
                                        </p:tav>
                                        <p:tav tm="100000">
                                          <p:val>
                                            <p:strVal val="#ppt_x"/>
                                          </p:val>
                                        </p:tav>
                                      </p:tavLst>
                                    </p:anim>
                                    <p:anim calcmode="lin" valueType="num">
                                      <p:cBhvr>
                                        <p:cTn id="309" dur="1000" fill="hold"/>
                                        <p:tgtEl>
                                          <p:spTgt spid="141"/>
                                        </p:tgtEl>
                                        <p:attrNameLst>
                                          <p:attrName>ppt_y</p:attrName>
                                        </p:attrNameLst>
                                      </p:cBhvr>
                                      <p:tavLst>
                                        <p:tav tm="0">
                                          <p:val>
                                            <p:strVal val="#ppt_y"/>
                                          </p:val>
                                        </p:tav>
                                        <p:tav tm="100000">
                                          <p:val>
                                            <p:strVal val="#ppt_y"/>
                                          </p:val>
                                        </p:tav>
                                      </p:tavLst>
                                    </p:anim>
                                    <p:animEffect transition="in" filter="wipe(right)" prLst="gradientSize: 0.1">
                                      <p:cBhvr>
                                        <p:cTn id="310" dur="1000"/>
                                        <p:tgtEl>
                                          <p:spTgt spid="141"/>
                                        </p:tgtEl>
                                      </p:cBhvr>
                                    </p:animEffect>
                                  </p:childTnLst>
                                </p:cTn>
                              </p:par>
                              <p:par>
                                <p:cTn id="311" presetID="29" presetClass="entr" presetSubtype="0" fill="hold" grpId="0" nodeType="withEffect">
                                  <p:stCondLst>
                                    <p:cond delay="0"/>
                                  </p:stCondLst>
                                  <p:childTnLst>
                                    <p:set>
                                      <p:cBhvr>
                                        <p:cTn id="312" dur="1" fill="hold">
                                          <p:stCondLst>
                                            <p:cond delay="0"/>
                                          </p:stCondLst>
                                        </p:cTn>
                                        <p:tgtEl>
                                          <p:spTgt spid="142"/>
                                        </p:tgtEl>
                                        <p:attrNameLst>
                                          <p:attrName>style.visibility</p:attrName>
                                        </p:attrNameLst>
                                      </p:cBhvr>
                                      <p:to>
                                        <p:strVal val="visible"/>
                                      </p:to>
                                    </p:set>
                                    <p:anim calcmode="lin" valueType="num">
                                      <p:cBhvr>
                                        <p:cTn id="313" dur="1000" fill="hold"/>
                                        <p:tgtEl>
                                          <p:spTgt spid="142"/>
                                        </p:tgtEl>
                                        <p:attrNameLst>
                                          <p:attrName>ppt_x</p:attrName>
                                        </p:attrNameLst>
                                      </p:cBhvr>
                                      <p:tavLst>
                                        <p:tav tm="0">
                                          <p:val>
                                            <p:strVal val="#ppt_x-.2"/>
                                          </p:val>
                                        </p:tav>
                                        <p:tav tm="100000">
                                          <p:val>
                                            <p:strVal val="#ppt_x"/>
                                          </p:val>
                                        </p:tav>
                                      </p:tavLst>
                                    </p:anim>
                                    <p:anim calcmode="lin" valueType="num">
                                      <p:cBhvr>
                                        <p:cTn id="314" dur="1000" fill="hold"/>
                                        <p:tgtEl>
                                          <p:spTgt spid="142"/>
                                        </p:tgtEl>
                                        <p:attrNameLst>
                                          <p:attrName>ppt_y</p:attrName>
                                        </p:attrNameLst>
                                      </p:cBhvr>
                                      <p:tavLst>
                                        <p:tav tm="0">
                                          <p:val>
                                            <p:strVal val="#ppt_y"/>
                                          </p:val>
                                        </p:tav>
                                        <p:tav tm="100000">
                                          <p:val>
                                            <p:strVal val="#ppt_y"/>
                                          </p:val>
                                        </p:tav>
                                      </p:tavLst>
                                    </p:anim>
                                    <p:animEffect transition="in" filter="wipe(right)" prLst="gradientSize: 0.1">
                                      <p:cBhvr>
                                        <p:cTn id="315" dur="1000"/>
                                        <p:tgtEl>
                                          <p:spTgt spid="142"/>
                                        </p:tgtEl>
                                      </p:cBhvr>
                                    </p:animEffect>
                                  </p:childTnLst>
                                </p:cTn>
                              </p:par>
                              <p:par>
                                <p:cTn id="316" presetID="29" presetClass="entr" presetSubtype="0" fill="hold" grpId="0" nodeType="withEffect">
                                  <p:stCondLst>
                                    <p:cond delay="0"/>
                                  </p:stCondLst>
                                  <p:childTnLst>
                                    <p:set>
                                      <p:cBhvr>
                                        <p:cTn id="317" dur="1" fill="hold">
                                          <p:stCondLst>
                                            <p:cond delay="0"/>
                                          </p:stCondLst>
                                        </p:cTn>
                                        <p:tgtEl>
                                          <p:spTgt spid="143"/>
                                        </p:tgtEl>
                                        <p:attrNameLst>
                                          <p:attrName>style.visibility</p:attrName>
                                        </p:attrNameLst>
                                      </p:cBhvr>
                                      <p:to>
                                        <p:strVal val="visible"/>
                                      </p:to>
                                    </p:set>
                                    <p:anim calcmode="lin" valueType="num">
                                      <p:cBhvr>
                                        <p:cTn id="318" dur="1000" fill="hold"/>
                                        <p:tgtEl>
                                          <p:spTgt spid="143"/>
                                        </p:tgtEl>
                                        <p:attrNameLst>
                                          <p:attrName>ppt_x</p:attrName>
                                        </p:attrNameLst>
                                      </p:cBhvr>
                                      <p:tavLst>
                                        <p:tav tm="0">
                                          <p:val>
                                            <p:strVal val="#ppt_x-.2"/>
                                          </p:val>
                                        </p:tav>
                                        <p:tav tm="100000">
                                          <p:val>
                                            <p:strVal val="#ppt_x"/>
                                          </p:val>
                                        </p:tav>
                                      </p:tavLst>
                                    </p:anim>
                                    <p:anim calcmode="lin" valueType="num">
                                      <p:cBhvr>
                                        <p:cTn id="319" dur="1000" fill="hold"/>
                                        <p:tgtEl>
                                          <p:spTgt spid="143"/>
                                        </p:tgtEl>
                                        <p:attrNameLst>
                                          <p:attrName>ppt_y</p:attrName>
                                        </p:attrNameLst>
                                      </p:cBhvr>
                                      <p:tavLst>
                                        <p:tav tm="0">
                                          <p:val>
                                            <p:strVal val="#ppt_y"/>
                                          </p:val>
                                        </p:tav>
                                        <p:tav tm="100000">
                                          <p:val>
                                            <p:strVal val="#ppt_y"/>
                                          </p:val>
                                        </p:tav>
                                      </p:tavLst>
                                    </p:anim>
                                    <p:animEffect transition="in" filter="wipe(right)" prLst="gradientSize: 0.1">
                                      <p:cBhvr>
                                        <p:cTn id="320" dur="1000"/>
                                        <p:tgtEl>
                                          <p:spTgt spid="143"/>
                                        </p:tgtEl>
                                      </p:cBhvr>
                                    </p:animEffect>
                                  </p:childTnLst>
                                </p:cTn>
                              </p:par>
                              <p:par>
                                <p:cTn id="321" presetID="29" presetClass="entr" presetSubtype="0" fill="hold" grpId="0" nodeType="withEffect">
                                  <p:stCondLst>
                                    <p:cond delay="0"/>
                                  </p:stCondLst>
                                  <p:childTnLst>
                                    <p:set>
                                      <p:cBhvr>
                                        <p:cTn id="322" dur="1" fill="hold">
                                          <p:stCondLst>
                                            <p:cond delay="0"/>
                                          </p:stCondLst>
                                        </p:cTn>
                                        <p:tgtEl>
                                          <p:spTgt spid="144"/>
                                        </p:tgtEl>
                                        <p:attrNameLst>
                                          <p:attrName>style.visibility</p:attrName>
                                        </p:attrNameLst>
                                      </p:cBhvr>
                                      <p:to>
                                        <p:strVal val="visible"/>
                                      </p:to>
                                    </p:set>
                                    <p:anim calcmode="lin" valueType="num">
                                      <p:cBhvr>
                                        <p:cTn id="323" dur="1000" fill="hold"/>
                                        <p:tgtEl>
                                          <p:spTgt spid="144"/>
                                        </p:tgtEl>
                                        <p:attrNameLst>
                                          <p:attrName>ppt_x</p:attrName>
                                        </p:attrNameLst>
                                      </p:cBhvr>
                                      <p:tavLst>
                                        <p:tav tm="0">
                                          <p:val>
                                            <p:strVal val="#ppt_x-.2"/>
                                          </p:val>
                                        </p:tav>
                                        <p:tav tm="100000">
                                          <p:val>
                                            <p:strVal val="#ppt_x"/>
                                          </p:val>
                                        </p:tav>
                                      </p:tavLst>
                                    </p:anim>
                                    <p:anim calcmode="lin" valueType="num">
                                      <p:cBhvr>
                                        <p:cTn id="324" dur="1000" fill="hold"/>
                                        <p:tgtEl>
                                          <p:spTgt spid="144"/>
                                        </p:tgtEl>
                                        <p:attrNameLst>
                                          <p:attrName>ppt_y</p:attrName>
                                        </p:attrNameLst>
                                      </p:cBhvr>
                                      <p:tavLst>
                                        <p:tav tm="0">
                                          <p:val>
                                            <p:strVal val="#ppt_y"/>
                                          </p:val>
                                        </p:tav>
                                        <p:tav tm="100000">
                                          <p:val>
                                            <p:strVal val="#ppt_y"/>
                                          </p:val>
                                        </p:tav>
                                      </p:tavLst>
                                    </p:anim>
                                    <p:animEffect transition="in" filter="wipe(right)" prLst="gradientSize: 0.1">
                                      <p:cBhvr>
                                        <p:cTn id="325" dur="1000"/>
                                        <p:tgtEl>
                                          <p:spTgt spid="144"/>
                                        </p:tgtEl>
                                      </p:cBhvr>
                                    </p:animEffect>
                                  </p:childTnLst>
                                </p:cTn>
                              </p:par>
                              <p:par>
                                <p:cTn id="326" presetID="3" presetClass="entr" presetSubtype="10" fill="hold" grpId="0" nodeType="withEffect">
                                  <p:stCondLst>
                                    <p:cond delay="0"/>
                                  </p:stCondLst>
                                  <p:childTnLst>
                                    <p:set>
                                      <p:cBhvr>
                                        <p:cTn id="327" dur="1" fill="hold">
                                          <p:stCondLst>
                                            <p:cond delay="0"/>
                                          </p:stCondLst>
                                        </p:cTn>
                                        <p:tgtEl>
                                          <p:spTgt spid="171"/>
                                        </p:tgtEl>
                                        <p:attrNameLst>
                                          <p:attrName>style.visibility</p:attrName>
                                        </p:attrNameLst>
                                      </p:cBhvr>
                                      <p:to>
                                        <p:strVal val="visible"/>
                                      </p:to>
                                    </p:set>
                                    <p:animEffect transition="in" filter="blinds(horizontal)">
                                      <p:cBhvr>
                                        <p:cTn id="328" dur="500"/>
                                        <p:tgtEl>
                                          <p:spTgt spid="171"/>
                                        </p:tgtEl>
                                      </p:cBhvr>
                                    </p:animEffect>
                                  </p:childTnLst>
                                </p:cTn>
                              </p:par>
                              <p:par>
                                <p:cTn id="329" presetID="9" presetClass="entr" presetSubtype="0" fill="hold" grpId="0" nodeType="withEffect">
                                  <p:stCondLst>
                                    <p:cond delay="0"/>
                                  </p:stCondLst>
                                  <p:childTnLst>
                                    <p:set>
                                      <p:cBhvr>
                                        <p:cTn id="330" dur="1" fill="hold">
                                          <p:stCondLst>
                                            <p:cond delay="0"/>
                                          </p:stCondLst>
                                        </p:cTn>
                                        <p:tgtEl>
                                          <p:spTgt spid="145"/>
                                        </p:tgtEl>
                                        <p:attrNameLst>
                                          <p:attrName>style.visibility</p:attrName>
                                        </p:attrNameLst>
                                      </p:cBhvr>
                                      <p:to>
                                        <p:strVal val="visible"/>
                                      </p:to>
                                    </p:set>
                                    <p:animEffect transition="in" filter="dissolve">
                                      <p:cBhvr>
                                        <p:cTn id="331" dur="500"/>
                                        <p:tgtEl>
                                          <p:spTgt spid="145"/>
                                        </p:tgtEl>
                                      </p:cBhvr>
                                    </p:animEffect>
                                  </p:childTnLst>
                                </p:cTn>
                              </p:par>
                              <p:par>
                                <p:cTn id="332" presetID="29" presetClass="entr" presetSubtype="0" fill="hold" grpId="0" nodeType="withEffect">
                                  <p:stCondLst>
                                    <p:cond delay="0"/>
                                  </p:stCondLst>
                                  <p:childTnLst>
                                    <p:set>
                                      <p:cBhvr>
                                        <p:cTn id="333" dur="1" fill="hold">
                                          <p:stCondLst>
                                            <p:cond delay="0"/>
                                          </p:stCondLst>
                                        </p:cTn>
                                        <p:tgtEl>
                                          <p:spTgt spid="154"/>
                                        </p:tgtEl>
                                        <p:attrNameLst>
                                          <p:attrName>style.visibility</p:attrName>
                                        </p:attrNameLst>
                                      </p:cBhvr>
                                      <p:to>
                                        <p:strVal val="visible"/>
                                      </p:to>
                                    </p:set>
                                    <p:anim calcmode="lin" valueType="num">
                                      <p:cBhvr>
                                        <p:cTn id="334" dur="1000" fill="hold"/>
                                        <p:tgtEl>
                                          <p:spTgt spid="154"/>
                                        </p:tgtEl>
                                        <p:attrNameLst>
                                          <p:attrName>ppt_x</p:attrName>
                                        </p:attrNameLst>
                                      </p:cBhvr>
                                      <p:tavLst>
                                        <p:tav tm="0">
                                          <p:val>
                                            <p:strVal val="#ppt_x-.2"/>
                                          </p:val>
                                        </p:tav>
                                        <p:tav tm="100000">
                                          <p:val>
                                            <p:strVal val="#ppt_x"/>
                                          </p:val>
                                        </p:tav>
                                      </p:tavLst>
                                    </p:anim>
                                    <p:anim calcmode="lin" valueType="num">
                                      <p:cBhvr>
                                        <p:cTn id="335" dur="1000" fill="hold"/>
                                        <p:tgtEl>
                                          <p:spTgt spid="154"/>
                                        </p:tgtEl>
                                        <p:attrNameLst>
                                          <p:attrName>ppt_y</p:attrName>
                                        </p:attrNameLst>
                                      </p:cBhvr>
                                      <p:tavLst>
                                        <p:tav tm="0">
                                          <p:val>
                                            <p:strVal val="#ppt_y"/>
                                          </p:val>
                                        </p:tav>
                                        <p:tav tm="100000">
                                          <p:val>
                                            <p:strVal val="#ppt_y"/>
                                          </p:val>
                                        </p:tav>
                                      </p:tavLst>
                                    </p:anim>
                                    <p:animEffect transition="in" filter="wipe(right)" prLst="gradientSize: 0.1">
                                      <p:cBhvr>
                                        <p:cTn id="336" dur="1000"/>
                                        <p:tgtEl>
                                          <p:spTgt spid="154"/>
                                        </p:tgtEl>
                                      </p:cBhvr>
                                    </p:animEffect>
                                  </p:childTnLst>
                                </p:cTn>
                              </p:par>
                              <p:par>
                                <p:cTn id="337" presetID="29" presetClass="entr" presetSubtype="0" fill="hold" grpId="0" nodeType="withEffect">
                                  <p:stCondLst>
                                    <p:cond delay="0"/>
                                  </p:stCondLst>
                                  <p:childTnLst>
                                    <p:set>
                                      <p:cBhvr>
                                        <p:cTn id="338" dur="1" fill="hold">
                                          <p:stCondLst>
                                            <p:cond delay="0"/>
                                          </p:stCondLst>
                                        </p:cTn>
                                        <p:tgtEl>
                                          <p:spTgt spid="155"/>
                                        </p:tgtEl>
                                        <p:attrNameLst>
                                          <p:attrName>style.visibility</p:attrName>
                                        </p:attrNameLst>
                                      </p:cBhvr>
                                      <p:to>
                                        <p:strVal val="visible"/>
                                      </p:to>
                                    </p:set>
                                    <p:anim calcmode="lin" valueType="num">
                                      <p:cBhvr>
                                        <p:cTn id="339" dur="1000" fill="hold"/>
                                        <p:tgtEl>
                                          <p:spTgt spid="155"/>
                                        </p:tgtEl>
                                        <p:attrNameLst>
                                          <p:attrName>ppt_x</p:attrName>
                                        </p:attrNameLst>
                                      </p:cBhvr>
                                      <p:tavLst>
                                        <p:tav tm="0">
                                          <p:val>
                                            <p:strVal val="#ppt_x-.2"/>
                                          </p:val>
                                        </p:tav>
                                        <p:tav tm="100000">
                                          <p:val>
                                            <p:strVal val="#ppt_x"/>
                                          </p:val>
                                        </p:tav>
                                      </p:tavLst>
                                    </p:anim>
                                    <p:anim calcmode="lin" valueType="num">
                                      <p:cBhvr>
                                        <p:cTn id="340" dur="1000" fill="hold"/>
                                        <p:tgtEl>
                                          <p:spTgt spid="155"/>
                                        </p:tgtEl>
                                        <p:attrNameLst>
                                          <p:attrName>ppt_y</p:attrName>
                                        </p:attrNameLst>
                                      </p:cBhvr>
                                      <p:tavLst>
                                        <p:tav tm="0">
                                          <p:val>
                                            <p:strVal val="#ppt_y"/>
                                          </p:val>
                                        </p:tav>
                                        <p:tav tm="100000">
                                          <p:val>
                                            <p:strVal val="#ppt_y"/>
                                          </p:val>
                                        </p:tav>
                                      </p:tavLst>
                                    </p:anim>
                                    <p:animEffect transition="in" filter="wipe(right)" prLst="gradientSize: 0.1">
                                      <p:cBhvr>
                                        <p:cTn id="341" dur="1000"/>
                                        <p:tgtEl>
                                          <p:spTgt spid="155"/>
                                        </p:tgtEl>
                                      </p:cBhvr>
                                    </p:animEffect>
                                  </p:childTnLst>
                                </p:cTn>
                              </p:par>
                              <p:par>
                                <p:cTn id="342" presetID="29" presetClass="entr" presetSubtype="0" fill="hold" grpId="0" nodeType="withEffect">
                                  <p:stCondLst>
                                    <p:cond delay="0"/>
                                  </p:stCondLst>
                                  <p:childTnLst>
                                    <p:set>
                                      <p:cBhvr>
                                        <p:cTn id="343" dur="1" fill="hold">
                                          <p:stCondLst>
                                            <p:cond delay="0"/>
                                          </p:stCondLst>
                                        </p:cTn>
                                        <p:tgtEl>
                                          <p:spTgt spid="156"/>
                                        </p:tgtEl>
                                        <p:attrNameLst>
                                          <p:attrName>style.visibility</p:attrName>
                                        </p:attrNameLst>
                                      </p:cBhvr>
                                      <p:to>
                                        <p:strVal val="visible"/>
                                      </p:to>
                                    </p:set>
                                    <p:anim calcmode="lin" valueType="num">
                                      <p:cBhvr>
                                        <p:cTn id="344" dur="1000" fill="hold"/>
                                        <p:tgtEl>
                                          <p:spTgt spid="156"/>
                                        </p:tgtEl>
                                        <p:attrNameLst>
                                          <p:attrName>ppt_x</p:attrName>
                                        </p:attrNameLst>
                                      </p:cBhvr>
                                      <p:tavLst>
                                        <p:tav tm="0">
                                          <p:val>
                                            <p:strVal val="#ppt_x-.2"/>
                                          </p:val>
                                        </p:tav>
                                        <p:tav tm="100000">
                                          <p:val>
                                            <p:strVal val="#ppt_x"/>
                                          </p:val>
                                        </p:tav>
                                      </p:tavLst>
                                    </p:anim>
                                    <p:anim calcmode="lin" valueType="num">
                                      <p:cBhvr>
                                        <p:cTn id="345" dur="1000" fill="hold"/>
                                        <p:tgtEl>
                                          <p:spTgt spid="156"/>
                                        </p:tgtEl>
                                        <p:attrNameLst>
                                          <p:attrName>ppt_y</p:attrName>
                                        </p:attrNameLst>
                                      </p:cBhvr>
                                      <p:tavLst>
                                        <p:tav tm="0">
                                          <p:val>
                                            <p:strVal val="#ppt_y"/>
                                          </p:val>
                                        </p:tav>
                                        <p:tav tm="100000">
                                          <p:val>
                                            <p:strVal val="#ppt_y"/>
                                          </p:val>
                                        </p:tav>
                                      </p:tavLst>
                                    </p:anim>
                                    <p:animEffect transition="in" filter="wipe(right)" prLst="gradientSize: 0.1">
                                      <p:cBhvr>
                                        <p:cTn id="346" dur="1000"/>
                                        <p:tgtEl>
                                          <p:spTgt spid="156"/>
                                        </p:tgtEl>
                                      </p:cBhvr>
                                    </p:animEffect>
                                  </p:childTnLst>
                                </p:cTn>
                              </p:par>
                              <p:par>
                                <p:cTn id="347" presetID="29" presetClass="entr" presetSubtype="0" fill="hold" grpId="0" nodeType="withEffect">
                                  <p:stCondLst>
                                    <p:cond delay="0"/>
                                  </p:stCondLst>
                                  <p:childTnLst>
                                    <p:set>
                                      <p:cBhvr>
                                        <p:cTn id="348" dur="1" fill="hold">
                                          <p:stCondLst>
                                            <p:cond delay="0"/>
                                          </p:stCondLst>
                                        </p:cTn>
                                        <p:tgtEl>
                                          <p:spTgt spid="157"/>
                                        </p:tgtEl>
                                        <p:attrNameLst>
                                          <p:attrName>style.visibility</p:attrName>
                                        </p:attrNameLst>
                                      </p:cBhvr>
                                      <p:to>
                                        <p:strVal val="visible"/>
                                      </p:to>
                                    </p:set>
                                    <p:anim calcmode="lin" valueType="num">
                                      <p:cBhvr>
                                        <p:cTn id="349" dur="1000" fill="hold"/>
                                        <p:tgtEl>
                                          <p:spTgt spid="157"/>
                                        </p:tgtEl>
                                        <p:attrNameLst>
                                          <p:attrName>ppt_x</p:attrName>
                                        </p:attrNameLst>
                                      </p:cBhvr>
                                      <p:tavLst>
                                        <p:tav tm="0">
                                          <p:val>
                                            <p:strVal val="#ppt_x-.2"/>
                                          </p:val>
                                        </p:tav>
                                        <p:tav tm="100000">
                                          <p:val>
                                            <p:strVal val="#ppt_x"/>
                                          </p:val>
                                        </p:tav>
                                      </p:tavLst>
                                    </p:anim>
                                    <p:anim calcmode="lin" valueType="num">
                                      <p:cBhvr>
                                        <p:cTn id="350" dur="1000" fill="hold"/>
                                        <p:tgtEl>
                                          <p:spTgt spid="157"/>
                                        </p:tgtEl>
                                        <p:attrNameLst>
                                          <p:attrName>ppt_y</p:attrName>
                                        </p:attrNameLst>
                                      </p:cBhvr>
                                      <p:tavLst>
                                        <p:tav tm="0">
                                          <p:val>
                                            <p:strVal val="#ppt_y"/>
                                          </p:val>
                                        </p:tav>
                                        <p:tav tm="100000">
                                          <p:val>
                                            <p:strVal val="#ppt_y"/>
                                          </p:val>
                                        </p:tav>
                                      </p:tavLst>
                                    </p:anim>
                                    <p:animEffect transition="in" filter="wipe(right)" prLst="gradientSize: 0.1">
                                      <p:cBhvr>
                                        <p:cTn id="351" dur="1000"/>
                                        <p:tgtEl>
                                          <p:spTgt spid="157"/>
                                        </p:tgtEl>
                                      </p:cBhvr>
                                    </p:animEffect>
                                  </p:childTnLst>
                                </p:cTn>
                              </p:par>
                              <p:par>
                                <p:cTn id="352" presetID="3" presetClass="entr" presetSubtype="10" fill="hold" grpId="0" nodeType="withEffect">
                                  <p:stCondLst>
                                    <p:cond delay="0"/>
                                  </p:stCondLst>
                                  <p:childTnLst>
                                    <p:set>
                                      <p:cBhvr>
                                        <p:cTn id="353" dur="1" fill="hold">
                                          <p:stCondLst>
                                            <p:cond delay="0"/>
                                          </p:stCondLst>
                                        </p:cTn>
                                        <p:tgtEl>
                                          <p:spTgt spid="172"/>
                                        </p:tgtEl>
                                        <p:attrNameLst>
                                          <p:attrName>style.visibility</p:attrName>
                                        </p:attrNameLst>
                                      </p:cBhvr>
                                      <p:to>
                                        <p:strVal val="visible"/>
                                      </p:to>
                                    </p:set>
                                    <p:animEffect transition="in" filter="blinds(horizontal)">
                                      <p:cBhvr>
                                        <p:cTn id="354" dur="500"/>
                                        <p:tgtEl>
                                          <p:spTgt spid="172"/>
                                        </p:tgtEl>
                                      </p:cBhvr>
                                    </p:animEffect>
                                  </p:childTnLst>
                                </p:cTn>
                              </p:par>
                              <p:par>
                                <p:cTn id="355" presetID="9" presetClass="entr" presetSubtype="0" fill="hold" grpId="0" nodeType="withEffect">
                                  <p:stCondLst>
                                    <p:cond delay="0"/>
                                  </p:stCondLst>
                                  <p:childTnLst>
                                    <p:set>
                                      <p:cBhvr>
                                        <p:cTn id="356" dur="1" fill="hold">
                                          <p:stCondLst>
                                            <p:cond delay="0"/>
                                          </p:stCondLst>
                                        </p:cTn>
                                        <p:tgtEl>
                                          <p:spTgt spid="158"/>
                                        </p:tgtEl>
                                        <p:attrNameLst>
                                          <p:attrName>style.visibility</p:attrName>
                                        </p:attrNameLst>
                                      </p:cBhvr>
                                      <p:to>
                                        <p:strVal val="visible"/>
                                      </p:to>
                                    </p:set>
                                    <p:animEffect transition="in" filter="dissolve">
                                      <p:cBhvr>
                                        <p:cTn id="357" dur="500"/>
                                        <p:tgtEl>
                                          <p:spTgt spid="158"/>
                                        </p:tgtEl>
                                      </p:cBhvr>
                                    </p:animEffect>
                                  </p:childTnLst>
                                </p:cTn>
                              </p:par>
                              <p:par>
                                <p:cTn id="358" presetID="29" presetClass="entr" presetSubtype="0" fill="hold" grpId="0" nodeType="withEffect">
                                  <p:stCondLst>
                                    <p:cond delay="0"/>
                                  </p:stCondLst>
                                  <p:childTnLst>
                                    <p:set>
                                      <p:cBhvr>
                                        <p:cTn id="359" dur="1" fill="hold">
                                          <p:stCondLst>
                                            <p:cond delay="0"/>
                                          </p:stCondLst>
                                        </p:cTn>
                                        <p:tgtEl>
                                          <p:spTgt spid="159"/>
                                        </p:tgtEl>
                                        <p:attrNameLst>
                                          <p:attrName>style.visibility</p:attrName>
                                        </p:attrNameLst>
                                      </p:cBhvr>
                                      <p:to>
                                        <p:strVal val="visible"/>
                                      </p:to>
                                    </p:set>
                                    <p:anim calcmode="lin" valueType="num">
                                      <p:cBhvr>
                                        <p:cTn id="360" dur="1000" fill="hold"/>
                                        <p:tgtEl>
                                          <p:spTgt spid="159"/>
                                        </p:tgtEl>
                                        <p:attrNameLst>
                                          <p:attrName>ppt_x</p:attrName>
                                        </p:attrNameLst>
                                      </p:cBhvr>
                                      <p:tavLst>
                                        <p:tav tm="0">
                                          <p:val>
                                            <p:strVal val="#ppt_x-.2"/>
                                          </p:val>
                                        </p:tav>
                                        <p:tav tm="100000">
                                          <p:val>
                                            <p:strVal val="#ppt_x"/>
                                          </p:val>
                                        </p:tav>
                                      </p:tavLst>
                                    </p:anim>
                                    <p:anim calcmode="lin" valueType="num">
                                      <p:cBhvr>
                                        <p:cTn id="361" dur="1000" fill="hold"/>
                                        <p:tgtEl>
                                          <p:spTgt spid="159"/>
                                        </p:tgtEl>
                                        <p:attrNameLst>
                                          <p:attrName>ppt_y</p:attrName>
                                        </p:attrNameLst>
                                      </p:cBhvr>
                                      <p:tavLst>
                                        <p:tav tm="0">
                                          <p:val>
                                            <p:strVal val="#ppt_y"/>
                                          </p:val>
                                        </p:tav>
                                        <p:tav tm="100000">
                                          <p:val>
                                            <p:strVal val="#ppt_y"/>
                                          </p:val>
                                        </p:tav>
                                      </p:tavLst>
                                    </p:anim>
                                    <p:animEffect transition="in" filter="wipe(right)" prLst="gradientSize: 0.1">
                                      <p:cBhvr>
                                        <p:cTn id="362" dur="1000"/>
                                        <p:tgtEl>
                                          <p:spTgt spid="159"/>
                                        </p:tgtEl>
                                      </p:cBhvr>
                                    </p:animEffect>
                                  </p:childTnLst>
                                </p:cTn>
                              </p:par>
                              <p:par>
                                <p:cTn id="363" presetID="29" presetClass="entr" presetSubtype="0" fill="hold" grpId="0" nodeType="withEffect">
                                  <p:stCondLst>
                                    <p:cond delay="0"/>
                                  </p:stCondLst>
                                  <p:childTnLst>
                                    <p:set>
                                      <p:cBhvr>
                                        <p:cTn id="364" dur="1" fill="hold">
                                          <p:stCondLst>
                                            <p:cond delay="0"/>
                                          </p:stCondLst>
                                        </p:cTn>
                                        <p:tgtEl>
                                          <p:spTgt spid="160"/>
                                        </p:tgtEl>
                                        <p:attrNameLst>
                                          <p:attrName>style.visibility</p:attrName>
                                        </p:attrNameLst>
                                      </p:cBhvr>
                                      <p:to>
                                        <p:strVal val="visible"/>
                                      </p:to>
                                    </p:set>
                                    <p:anim calcmode="lin" valueType="num">
                                      <p:cBhvr>
                                        <p:cTn id="365" dur="1000" fill="hold"/>
                                        <p:tgtEl>
                                          <p:spTgt spid="160"/>
                                        </p:tgtEl>
                                        <p:attrNameLst>
                                          <p:attrName>ppt_x</p:attrName>
                                        </p:attrNameLst>
                                      </p:cBhvr>
                                      <p:tavLst>
                                        <p:tav tm="0">
                                          <p:val>
                                            <p:strVal val="#ppt_x-.2"/>
                                          </p:val>
                                        </p:tav>
                                        <p:tav tm="100000">
                                          <p:val>
                                            <p:strVal val="#ppt_x"/>
                                          </p:val>
                                        </p:tav>
                                      </p:tavLst>
                                    </p:anim>
                                    <p:anim calcmode="lin" valueType="num">
                                      <p:cBhvr>
                                        <p:cTn id="366" dur="1000" fill="hold"/>
                                        <p:tgtEl>
                                          <p:spTgt spid="160"/>
                                        </p:tgtEl>
                                        <p:attrNameLst>
                                          <p:attrName>ppt_y</p:attrName>
                                        </p:attrNameLst>
                                      </p:cBhvr>
                                      <p:tavLst>
                                        <p:tav tm="0">
                                          <p:val>
                                            <p:strVal val="#ppt_y"/>
                                          </p:val>
                                        </p:tav>
                                        <p:tav tm="100000">
                                          <p:val>
                                            <p:strVal val="#ppt_y"/>
                                          </p:val>
                                        </p:tav>
                                      </p:tavLst>
                                    </p:anim>
                                    <p:animEffect transition="in" filter="wipe(right)" prLst="gradientSize: 0.1">
                                      <p:cBhvr>
                                        <p:cTn id="367" dur="1000"/>
                                        <p:tgtEl>
                                          <p:spTgt spid="160"/>
                                        </p:tgtEl>
                                      </p:cBhvr>
                                    </p:animEffect>
                                  </p:childTnLst>
                                </p:cTn>
                              </p:par>
                              <p:par>
                                <p:cTn id="368" presetID="29" presetClass="entr" presetSubtype="0" fill="hold" grpId="0" nodeType="withEffect">
                                  <p:stCondLst>
                                    <p:cond delay="0"/>
                                  </p:stCondLst>
                                  <p:childTnLst>
                                    <p:set>
                                      <p:cBhvr>
                                        <p:cTn id="369" dur="1" fill="hold">
                                          <p:stCondLst>
                                            <p:cond delay="0"/>
                                          </p:stCondLst>
                                        </p:cTn>
                                        <p:tgtEl>
                                          <p:spTgt spid="161"/>
                                        </p:tgtEl>
                                        <p:attrNameLst>
                                          <p:attrName>style.visibility</p:attrName>
                                        </p:attrNameLst>
                                      </p:cBhvr>
                                      <p:to>
                                        <p:strVal val="visible"/>
                                      </p:to>
                                    </p:set>
                                    <p:anim calcmode="lin" valueType="num">
                                      <p:cBhvr>
                                        <p:cTn id="370" dur="1000" fill="hold"/>
                                        <p:tgtEl>
                                          <p:spTgt spid="161"/>
                                        </p:tgtEl>
                                        <p:attrNameLst>
                                          <p:attrName>ppt_x</p:attrName>
                                        </p:attrNameLst>
                                      </p:cBhvr>
                                      <p:tavLst>
                                        <p:tav tm="0">
                                          <p:val>
                                            <p:strVal val="#ppt_x-.2"/>
                                          </p:val>
                                        </p:tav>
                                        <p:tav tm="100000">
                                          <p:val>
                                            <p:strVal val="#ppt_x"/>
                                          </p:val>
                                        </p:tav>
                                      </p:tavLst>
                                    </p:anim>
                                    <p:anim calcmode="lin" valueType="num">
                                      <p:cBhvr>
                                        <p:cTn id="371" dur="1000" fill="hold"/>
                                        <p:tgtEl>
                                          <p:spTgt spid="161"/>
                                        </p:tgtEl>
                                        <p:attrNameLst>
                                          <p:attrName>ppt_y</p:attrName>
                                        </p:attrNameLst>
                                      </p:cBhvr>
                                      <p:tavLst>
                                        <p:tav tm="0">
                                          <p:val>
                                            <p:strVal val="#ppt_y"/>
                                          </p:val>
                                        </p:tav>
                                        <p:tav tm="100000">
                                          <p:val>
                                            <p:strVal val="#ppt_y"/>
                                          </p:val>
                                        </p:tav>
                                      </p:tavLst>
                                    </p:anim>
                                    <p:animEffect transition="in" filter="wipe(right)" prLst="gradientSize: 0.1">
                                      <p:cBhvr>
                                        <p:cTn id="372" dur="1000"/>
                                        <p:tgtEl>
                                          <p:spTgt spid="161"/>
                                        </p:tgtEl>
                                      </p:cBhvr>
                                    </p:animEffect>
                                  </p:childTnLst>
                                </p:cTn>
                              </p:par>
                              <p:par>
                                <p:cTn id="373" presetID="29" presetClass="entr" presetSubtype="0" fill="hold" grpId="0" nodeType="withEffect">
                                  <p:stCondLst>
                                    <p:cond delay="0"/>
                                  </p:stCondLst>
                                  <p:childTnLst>
                                    <p:set>
                                      <p:cBhvr>
                                        <p:cTn id="374" dur="1" fill="hold">
                                          <p:stCondLst>
                                            <p:cond delay="0"/>
                                          </p:stCondLst>
                                        </p:cTn>
                                        <p:tgtEl>
                                          <p:spTgt spid="162"/>
                                        </p:tgtEl>
                                        <p:attrNameLst>
                                          <p:attrName>style.visibility</p:attrName>
                                        </p:attrNameLst>
                                      </p:cBhvr>
                                      <p:to>
                                        <p:strVal val="visible"/>
                                      </p:to>
                                    </p:set>
                                    <p:anim calcmode="lin" valueType="num">
                                      <p:cBhvr>
                                        <p:cTn id="375" dur="1000" fill="hold"/>
                                        <p:tgtEl>
                                          <p:spTgt spid="162"/>
                                        </p:tgtEl>
                                        <p:attrNameLst>
                                          <p:attrName>ppt_x</p:attrName>
                                        </p:attrNameLst>
                                      </p:cBhvr>
                                      <p:tavLst>
                                        <p:tav tm="0">
                                          <p:val>
                                            <p:strVal val="#ppt_x-.2"/>
                                          </p:val>
                                        </p:tav>
                                        <p:tav tm="100000">
                                          <p:val>
                                            <p:strVal val="#ppt_x"/>
                                          </p:val>
                                        </p:tav>
                                      </p:tavLst>
                                    </p:anim>
                                    <p:anim calcmode="lin" valueType="num">
                                      <p:cBhvr>
                                        <p:cTn id="376" dur="1000" fill="hold"/>
                                        <p:tgtEl>
                                          <p:spTgt spid="162"/>
                                        </p:tgtEl>
                                        <p:attrNameLst>
                                          <p:attrName>ppt_y</p:attrName>
                                        </p:attrNameLst>
                                      </p:cBhvr>
                                      <p:tavLst>
                                        <p:tav tm="0">
                                          <p:val>
                                            <p:strVal val="#ppt_y"/>
                                          </p:val>
                                        </p:tav>
                                        <p:tav tm="100000">
                                          <p:val>
                                            <p:strVal val="#ppt_y"/>
                                          </p:val>
                                        </p:tav>
                                      </p:tavLst>
                                    </p:anim>
                                    <p:animEffect transition="in" filter="wipe(right)" prLst="gradientSize: 0.1">
                                      <p:cBhvr>
                                        <p:cTn id="377" dur="1000"/>
                                        <p:tgtEl>
                                          <p:spTgt spid="162"/>
                                        </p:tgtEl>
                                      </p:cBhvr>
                                    </p:animEffect>
                                  </p:childTnLst>
                                </p:cTn>
                              </p:par>
                              <p:par>
                                <p:cTn id="378" presetID="3" presetClass="entr" presetSubtype="10" fill="hold" grpId="0" nodeType="withEffect">
                                  <p:stCondLst>
                                    <p:cond delay="0"/>
                                  </p:stCondLst>
                                  <p:childTnLst>
                                    <p:set>
                                      <p:cBhvr>
                                        <p:cTn id="379" dur="1" fill="hold">
                                          <p:stCondLst>
                                            <p:cond delay="0"/>
                                          </p:stCondLst>
                                        </p:cTn>
                                        <p:tgtEl>
                                          <p:spTgt spid="173"/>
                                        </p:tgtEl>
                                        <p:attrNameLst>
                                          <p:attrName>style.visibility</p:attrName>
                                        </p:attrNameLst>
                                      </p:cBhvr>
                                      <p:to>
                                        <p:strVal val="visible"/>
                                      </p:to>
                                    </p:set>
                                    <p:animEffect transition="in" filter="blinds(horizontal)">
                                      <p:cBhvr>
                                        <p:cTn id="380"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2" grpId="0" animBg="1"/>
      <p:bldP spid="13" grpId="0" animBg="1"/>
      <p:bldP spid="1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1" grpId="0" animBg="1"/>
      <p:bldP spid="62" grpId="0" animBg="1"/>
      <p:bldP spid="63" grpId="0" animBg="1"/>
      <p:bldP spid="64" grpId="0" animBg="1"/>
      <p:bldP spid="65" grpId="0" animBg="1"/>
      <p:bldP spid="66" grpId="0" animBg="1"/>
      <p:bldP spid="67" grpId="0" animBg="1"/>
      <p:bldP spid="84" grpId="0" animBg="1"/>
      <p:bldP spid="85" grpId="0" animBg="1"/>
      <p:bldP spid="86" grpId="0" animBg="1"/>
      <p:bldP spid="87"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7" grpId="0"/>
      <p:bldP spid="168" grpId="0"/>
      <p:bldP spid="169" grpId="0"/>
      <p:bldP spid="170" grpId="0"/>
      <p:bldP spid="171" grpId="0"/>
      <p:bldP spid="172" grpId="0"/>
      <p:bldP spid="17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80928"/>
            <a:ext cx="8229600" cy="1143000"/>
          </a:xfrm>
        </p:spPr>
        <p:txBody>
          <a:bodyPr>
            <a:noAutofit/>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APRIORI USING HASHING TECHNIQUE</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3568" y="836712"/>
            <a:ext cx="8136904" cy="6063198"/>
          </a:xfrm>
          <a:prstGeom prst="rect">
            <a:avLst/>
          </a:prstGeom>
          <a:noFill/>
        </p:spPr>
        <p:txBody>
          <a:bodyPr wrap="square" rtlCol="0">
            <a:spAutoFit/>
          </a:bodyPr>
          <a:lstStyle/>
          <a:p>
            <a:pPr marL="285750" indent="-285750">
              <a:buFont typeface="Arial" panose="020B0604020202020204" pitchFamily="34" charset="0"/>
              <a:buChar char="•"/>
            </a:pPr>
            <a:r>
              <a:rPr lang="en-IN" sz="3600" dirty="0">
                <a:latin typeface="AR ESSENCE" pitchFamily="2" charset="0"/>
              </a:rPr>
              <a:t>T</a:t>
            </a:r>
            <a:r>
              <a:rPr lang="en-IN" sz="2800" dirty="0">
                <a:latin typeface="AR ESSENCE" pitchFamily="2" charset="0"/>
              </a:rPr>
              <a:t>he efficiency of the </a:t>
            </a:r>
            <a:r>
              <a:rPr lang="en-IN" sz="2800" dirty="0" smtClean="0">
                <a:latin typeface="AR ESSENCE" pitchFamily="2" charset="0"/>
              </a:rPr>
              <a:t>Apriori </a:t>
            </a:r>
            <a:r>
              <a:rPr lang="en-IN" sz="2800" dirty="0">
                <a:latin typeface="AR ESSENCE" pitchFamily="2" charset="0"/>
              </a:rPr>
              <a:t>algorithm has been considerably improved by implementing it through the hashing concept. </a:t>
            </a:r>
            <a:endParaRPr lang="en-IN" sz="2800" dirty="0" smtClean="0">
              <a:latin typeface="AR ESSENCE" pitchFamily="2" charset="0"/>
            </a:endParaRPr>
          </a:p>
          <a:p>
            <a:pPr marL="285750" indent="-285750">
              <a:buFont typeface="Arial" panose="020B0604020202020204" pitchFamily="34" charset="0"/>
              <a:buChar char="•"/>
            </a:pPr>
            <a:endParaRPr lang="en-IN" sz="2800" dirty="0">
              <a:latin typeface="AR ESSENCE" pitchFamily="2" charset="0"/>
            </a:endParaRPr>
          </a:p>
          <a:p>
            <a:pPr marL="285750" indent="-285750">
              <a:buFont typeface="Arial" panose="020B0604020202020204" pitchFamily="34" charset="0"/>
              <a:buChar char="•"/>
            </a:pPr>
            <a:r>
              <a:rPr lang="en-IN" sz="3600" dirty="0">
                <a:latin typeface="AR ESSENCE" pitchFamily="2" charset="0"/>
              </a:rPr>
              <a:t>T</a:t>
            </a:r>
            <a:r>
              <a:rPr lang="en-IN" sz="2800" dirty="0">
                <a:latin typeface="AR ESSENCE" pitchFamily="2" charset="0"/>
              </a:rPr>
              <a:t>he original </a:t>
            </a:r>
            <a:r>
              <a:rPr lang="en-IN" sz="2800" dirty="0" smtClean="0">
                <a:latin typeface="AR ESSENCE" pitchFamily="2" charset="0"/>
              </a:rPr>
              <a:t>Apriori </a:t>
            </a:r>
            <a:r>
              <a:rPr lang="en-IN" sz="2800" dirty="0">
                <a:latin typeface="AR ESSENCE" pitchFamily="2" charset="0"/>
              </a:rPr>
              <a:t>algorithm makes use of the </a:t>
            </a:r>
            <a:r>
              <a:rPr lang="en-IN" sz="2800" dirty="0" smtClean="0">
                <a:latin typeface="AR ESSENCE" pitchFamily="2" charset="0"/>
              </a:rPr>
              <a:t>  2-itemset </a:t>
            </a:r>
            <a:r>
              <a:rPr lang="en-IN" sz="2800" dirty="0">
                <a:latin typeface="AR ESSENCE" pitchFamily="2" charset="0"/>
              </a:rPr>
              <a:t>and </a:t>
            </a:r>
            <a:r>
              <a:rPr lang="en-IN" sz="2800" dirty="0" smtClean="0">
                <a:latin typeface="AR ESSENCE" pitchFamily="2" charset="0"/>
              </a:rPr>
              <a:t>3-itemset </a:t>
            </a:r>
            <a:r>
              <a:rPr lang="en-IN" sz="2800" dirty="0">
                <a:latin typeface="AR ESSENCE" pitchFamily="2" charset="0"/>
              </a:rPr>
              <a:t>candidate table (c2 &amp; c3)  which is replaced by the </a:t>
            </a:r>
            <a:r>
              <a:rPr lang="en-IN" sz="2800" dirty="0" smtClean="0">
                <a:latin typeface="AR ESSENCE" pitchFamily="2" charset="0"/>
              </a:rPr>
              <a:t>2-itemset and 3-itemset </a:t>
            </a:r>
            <a:r>
              <a:rPr lang="en-IN" sz="2800" dirty="0">
                <a:latin typeface="AR ESSENCE" pitchFamily="2" charset="0"/>
              </a:rPr>
              <a:t>hash tables(h2 and h3) respectively. </a:t>
            </a:r>
            <a:endParaRPr lang="en-IN" sz="2800" dirty="0" smtClean="0">
              <a:latin typeface="AR ESSENCE" pitchFamily="2" charset="0"/>
            </a:endParaRPr>
          </a:p>
          <a:p>
            <a:pPr marL="285750" indent="-285750">
              <a:buFont typeface="Arial" panose="020B0604020202020204" pitchFamily="34" charset="0"/>
              <a:buChar char="•"/>
            </a:pPr>
            <a:endParaRPr lang="en-IN" sz="2800" dirty="0">
              <a:latin typeface="AR ESSENCE" pitchFamily="2" charset="0"/>
            </a:endParaRPr>
          </a:p>
          <a:p>
            <a:pPr marL="285750" indent="-285750">
              <a:buFont typeface="Arial" panose="020B0604020202020204" pitchFamily="34" charset="0"/>
              <a:buChar char="•"/>
            </a:pPr>
            <a:r>
              <a:rPr lang="en-IN" sz="3600" dirty="0">
                <a:latin typeface="AR ESSENCE" pitchFamily="2" charset="0"/>
              </a:rPr>
              <a:t>T</a:t>
            </a:r>
            <a:r>
              <a:rPr lang="en-IN" sz="2800" dirty="0">
                <a:latin typeface="AR ESSENCE" pitchFamily="2" charset="0"/>
              </a:rPr>
              <a:t>here is a considerable reduction in the complexity of the original A</a:t>
            </a:r>
            <a:r>
              <a:rPr lang="en-IN" sz="2800" dirty="0" smtClean="0">
                <a:latin typeface="AR ESSENCE" pitchFamily="2" charset="0"/>
              </a:rPr>
              <a:t>priori </a:t>
            </a:r>
            <a:r>
              <a:rPr lang="en-IN" sz="2800" dirty="0">
                <a:latin typeface="AR ESSENCE" pitchFamily="2" charset="0"/>
              </a:rPr>
              <a:t>algorithm due to the use of hashing concept. </a:t>
            </a:r>
          </a:p>
          <a:p>
            <a:endParaRPr lang="en-IN" sz="2800" dirty="0">
              <a:latin typeface="AR ESSENCE" pitchFamily="2" charset="0"/>
            </a:endParaRPr>
          </a:p>
        </p:txBody>
      </p:sp>
    </p:spTree>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51198" y="5013176"/>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50800" dist="38100" dir="13500000" algn="br" rotWithShape="0">
              <a:prstClr val="black">
                <a:alpha val="40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H3 USING CURRENT TRANSACTION STRING AND L2</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Down Arrow 3"/>
          <p:cNvSpPr/>
          <p:nvPr/>
        </p:nvSpPr>
        <p:spPr>
          <a:xfrm>
            <a:off x="4407382" y="980728"/>
            <a:ext cx="216024" cy="36004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5" name="Down Arrow 4"/>
          <p:cNvSpPr/>
          <p:nvPr/>
        </p:nvSpPr>
        <p:spPr>
          <a:xfrm>
            <a:off x="4407382" y="1844824"/>
            <a:ext cx="216023" cy="43204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6" name="Down Arrow 5"/>
          <p:cNvSpPr/>
          <p:nvPr/>
        </p:nvSpPr>
        <p:spPr>
          <a:xfrm>
            <a:off x="4407382" y="2780928"/>
            <a:ext cx="216024" cy="36004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Down Arrow 6"/>
          <p:cNvSpPr/>
          <p:nvPr/>
        </p:nvSpPr>
        <p:spPr>
          <a:xfrm>
            <a:off x="4407382" y="3645024"/>
            <a:ext cx="216024" cy="36004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8" name="Down Arrow 7"/>
          <p:cNvSpPr/>
          <p:nvPr/>
        </p:nvSpPr>
        <p:spPr>
          <a:xfrm>
            <a:off x="4407382" y="4509120"/>
            <a:ext cx="216024" cy="50405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9" name="Down Arrow 8"/>
          <p:cNvSpPr/>
          <p:nvPr/>
        </p:nvSpPr>
        <p:spPr>
          <a:xfrm>
            <a:off x="4407382" y="5517232"/>
            <a:ext cx="216024" cy="43204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10" name="Rectangle 9"/>
          <p:cNvSpPr/>
          <p:nvPr/>
        </p:nvSpPr>
        <p:spPr>
          <a:xfrm>
            <a:off x="2751198" y="476672"/>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50800" dist="38100" dir="13500000" algn="br" rotWithShape="0">
              <a:prstClr val="black">
                <a:alpha val="40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TAKE THE CURRENT TRANSACTION STRING</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1" name="Rectangle 10"/>
          <p:cNvSpPr/>
          <p:nvPr/>
        </p:nvSpPr>
        <p:spPr>
          <a:xfrm>
            <a:off x="2823206" y="1340768"/>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50800" dist="38100" dir="13500000" algn="br" rotWithShape="0">
              <a:prstClr val="black">
                <a:alpha val="40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C1 USING CURRENT TRANSACTION STRING</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2" name="Rectangle 11"/>
          <p:cNvSpPr/>
          <p:nvPr/>
        </p:nvSpPr>
        <p:spPr>
          <a:xfrm>
            <a:off x="2751198" y="2276872"/>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50800" dist="38100" dir="13500000" algn="br" rotWithShape="0">
              <a:prstClr val="black">
                <a:alpha val="40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L1 USING C1 AND MINIMUM SUPPORT COUNT</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 name="Rectangle 12"/>
          <p:cNvSpPr/>
          <p:nvPr/>
        </p:nvSpPr>
        <p:spPr>
          <a:xfrm>
            <a:off x="2751198" y="3140968"/>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50800" dist="38100" dir="13500000" algn="br" rotWithShape="0">
              <a:prstClr val="black">
                <a:alpha val="40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H2 USING CURRENT TRANSACTION STRING AND L1</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4" name="Rectangle 13"/>
          <p:cNvSpPr/>
          <p:nvPr/>
        </p:nvSpPr>
        <p:spPr>
          <a:xfrm>
            <a:off x="2751198" y="4005064"/>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50800" dist="38100" dir="13500000" algn="br" rotWithShape="0">
              <a:prstClr val="black">
                <a:alpha val="40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L2 USING H2 AND MINIMUM SUPPORT COUNT</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Rectangle 14"/>
          <p:cNvSpPr/>
          <p:nvPr/>
        </p:nvSpPr>
        <p:spPr>
          <a:xfrm>
            <a:off x="2751198" y="6021288"/>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50800" dist="38100" dir="13500000" algn="br" rotWithShape="0">
              <a:prstClr val="black">
                <a:alpha val="40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L3 USING H3 AND MINIMUM SUPPORT COUNT</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Rectangle 15"/>
          <p:cNvSpPr/>
          <p:nvPr/>
        </p:nvSpPr>
        <p:spPr>
          <a:xfrm>
            <a:off x="7236296" y="2924944"/>
            <a:ext cx="1584176" cy="136815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smtClean="0"/>
              <a:t>APRIORI USING HASHING ALGORITHM</a:t>
            </a:r>
            <a:endParaRPr lang="en-IN" dirty="0"/>
          </a:p>
        </p:txBody>
      </p:sp>
    </p:spTree>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p:nvPr/>
        </p:nvGraphicFramePr>
        <p:xfrm>
          <a:off x="539552" y="521965"/>
          <a:ext cx="1944216" cy="3339567"/>
        </p:xfrm>
        <a:graphic>
          <a:graphicData uri="http://schemas.openxmlformats.org/drawingml/2006/table">
            <a:tbl>
              <a:tblPr firstRow="1">
                <a:tableStyleId>{91EBBBCC-DAD2-459C-BE2E-F6DE35CF9A28}</a:tableStyleId>
              </a:tblPr>
              <a:tblGrid>
                <a:gridCol w="972108"/>
                <a:gridCol w="972108"/>
              </a:tblGrid>
              <a:tr h="371063">
                <a:tc>
                  <a:txBody>
                    <a:bodyPr/>
                    <a:lstStyle/>
                    <a:p>
                      <a:pPr algn="ctr">
                        <a:buNone/>
                      </a:pPr>
                      <a:r>
                        <a:rPr lang="en-IN" altLang="en-GB"/>
                        <a:t>TID</a:t>
                      </a:r>
                    </a:p>
                  </a:txBody>
                  <a:tcPr marL="68580" marR="68580" anchor="ctr"/>
                </a:tc>
                <a:tc>
                  <a:txBody>
                    <a:bodyPr/>
                    <a:lstStyle/>
                    <a:p>
                      <a:pPr algn="ctr">
                        <a:buNone/>
                      </a:pPr>
                      <a:r>
                        <a:rPr lang="en-IN" altLang="en-GB"/>
                        <a:t>ITEMS</a:t>
                      </a:r>
                    </a:p>
                  </a:txBody>
                  <a:tcPr marL="68580" marR="68580" anchor="ctr"/>
                </a:tc>
              </a:tr>
              <a:tr h="371063">
                <a:tc>
                  <a:txBody>
                    <a:bodyPr/>
                    <a:lstStyle/>
                    <a:p>
                      <a:pPr algn="ctr">
                        <a:buNone/>
                      </a:pPr>
                      <a:endParaRPr lang="en-IN" altLang="en-GB"/>
                    </a:p>
                  </a:txBody>
                  <a:tcPr marL="68580" marR="68580" anchor="ctr"/>
                </a:tc>
                <a:tc>
                  <a:txBody>
                    <a:bodyPr/>
                    <a:lstStyle/>
                    <a:p>
                      <a:pPr algn="ctr">
                        <a:buNone/>
                      </a:pPr>
                      <a:endParaRPr lang="en-IN" altLang="en-GB"/>
                    </a:p>
                  </a:txBody>
                  <a:tcPr marL="68580" marR="68580" anchor="ctr"/>
                </a:tc>
              </a:tr>
              <a:tr h="371063">
                <a:tc>
                  <a:txBody>
                    <a:bodyPr/>
                    <a:lstStyle/>
                    <a:p>
                      <a:pPr algn="ctr">
                        <a:buNone/>
                      </a:pPr>
                      <a:endParaRPr lang="en-GB" altLang="en-US"/>
                    </a:p>
                  </a:txBody>
                  <a:tcPr marL="68580" marR="68580" anchor="ctr"/>
                </a:tc>
                <a:tc>
                  <a:txBody>
                    <a:bodyPr/>
                    <a:lstStyle/>
                    <a:p>
                      <a:pPr algn="ctr">
                        <a:buNone/>
                      </a:pPr>
                      <a:endParaRPr lang="en-GB" altLang="en-US"/>
                    </a:p>
                  </a:txBody>
                  <a:tcPr marL="68580" marR="68580" anchor="ctr"/>
                </a:tc>
              </a:tr>
              <a:tr h="371063">
                <a:tc>
                  <a:txBody>
                    <a:bodyPr/>
                    <a:lstStyle/>
                    <a:p>
                      <a:pPr algn="ctr">
                        <a:buNone/>
                      </a:pPr>
                      <a:endParaRPr lang="en-GB" altLang="en-US"/>
                    </a:p>
                  </a:txBody>
                  <a:tcPr marL="68580" marR="68580" anchor="ctr"/>
                </a:tc>
                <a:tc>
                  <a:txBody>
                    <a:bodyPr/>
                    <a:lstStyle/>
                    <a:p>
                      <a:pPr algn="ctr">
                        <a:buNone/>
                      </a:pPr>
                      <a:endParaRPr lang="en-GB" altLang="en-US"/>
                    </a:p>
                  </a:txBody>
                  <a:tcPr marL="68580" marR="68580" anchor="ctr"/>
                </a:tc>
              </a:tr>
              <a:tr h="371063">
                <a:tc>
                  <a:txBody>
                    <a:bodyPr/>
                    <a:lstStyle/>
                    <a:p>
                      <a:pPr algn="ctr">
                        <a:buNone/>
                      </a:pPr>
                      <a:endParaRPr lang="en-GB" altLang="en-US"/>
                    </a:p>
                  </a:txBody>
                  <a:tcPr marL="68580" marR="68580" anchor="ctr"/>
                </a:tc>
                <a:tc>
                  <a:txBody>
                    <a:bodyPr/>
                    <a:lstStyle/>
                    <a:p>
                      <a:pPr algn="ctr">
                        <a:buNone/>
                      </a:pPr>
                      <a:endParaRPr lang="en-GB" altLang="en-US"/>
                    </a:p>
                  </a:txBody>
                  <a:tcPr marL="68580" marR="68580" anchor="ctr"/>
                </a:tc>
              </a:tr>
              <a:tr h="371063">
                <a:tc>
                  <a:txBody>
                    <a:bodyPr/>
                    <a:lstStyle/>
                    <a:p>
                      <a:pPr algn="ctr">
                        <a:buNone/>
                      </a:pPr>
                      <a:endParaRPr lang="en-GB" altLang="en-US"/>
                    </a:p>
                  </a:txBody>
                  <a:tcPr marL="68580" marR="68580" anchor="ctr"/>
                </a:tc>
                <a:tc>
                  <a:txBody>
                    <a:bodyPr/>
                    <a:lstStyle/>
                    <a:p>
                      <a:pPr algn="ctr">
                        <a:buNone/>
                      </a:pPr>
                      <a:endParaRPr lang="en-GB" altLang="en-US"/>
                    </a:p>
                  </a:txBody>
                  <a:tcPr marL="68580" marR="68580" anchor="ctr"/>
                </a:tc>
              </a:tr>
              <a:tr h="371063">
                <a:tc>
                  <a:txBody>
                    <a:bodyPr/>
                    <a:lstStyle/>
                    <a:p>
                      <a:pPr algn="ctr">
                        <a:buNone/>
                      </a:pPr>
                      <a:endParaRPr lang="en-GB" altLang="en-US"/>
                    </a:p>
                  </a:txBody>
                  <a:tcPr marL="68580" marR="68580" anchor="ctr"/>
                </a:tc>
                <a:tc>
                  <a:txBody>
                    <a:bodyPr/>
                    <a:lstStyle/>
                    <a:p>
                      <a:pPr algn="ctr">
                        <a:buNone/>
                      </a:pPr>
                      <a:endParaRPr lang="en-GB" altLang="en-US"/>
                    </a:p>
                  </a:txBody>
                  <a:tcPr marL="68580" marR="68580" anchor="ctr"/>
                </a:tc>
              </a:tr>
              <a:tr h="371063">
                <a:tc>
                  <a:txBody>
                    <a:bodyPr/>
                    <a:lstStyle/>
                    <a:p>
                      <a:pPr algn="ctr">
                        <a:buNone/>
                      </a:pPr>
                      <a:endParaRPr lang="en-GB" altLang="en-US"/>
                    </a:p>
                  </a:txBody>
                  <a:tcPr marL="68580" marR="68580" anchor="ctr"/>
                </a:tc>
                <a:tc>
                  <a:txBody>
                    <a:bodyPr/>
                    <a:lstStyle/>
                    <a:p>
                      <a:pPr algn="ctr">
                        <a:buNone/>
                      </a:pPr>
                      <a:endParaRPr lang="en-GB" altLang="en-US"/>
                    </a:p>
                  </a:txBody>
                  <a:tcPr marL="68580" marR="68580" anchor="ctr"/>
                </a:tc>
              </a:tr>
              <a:tr h="371063">
                <a:tc>
                  <a:txBody>
                    <a:bodyPr/>
                    <a:lstStyle/>
                    <a:p>
                      <a:pPr algn="ctr">
                        <a:buNone/>
                      </a:pPr>
                      <a:endParaRPr lang="en-GB" altLang="en-US"/>
                    </a:p>
                  </a:txBody>
                  <a:tcPr marL="68580" marR="68580" anchor="ctr"/>
                </a:tc>
                <a:tc>
                  <a:txBody>
                    <a:bodyPr/>
                    <a:lstStyle/>
                    <a:p>
                      <a:pPr algn="ctr">
                        <a:buNone/>
                      </a:pPr>
                      <a:endParaRPr lang="en-GB" altLang="en-US"/>
                    </a:p>
                  </a:txBody>
                  <a:tcPr marL="68580" marR="68580" anchor="ctr"/>
                </a:tc>
              </a:tr>
            </a:tbl>
          </a:graphicData>
        </a:graphic>
      </p:graphicFrame>
      <p:graphicFrame>
        <p:nvGraphicFramePr>
          <p:cNvPr id="5" name="Table 4"/>
          <p:cNvGraphicFramePr/>
          <p:nvPr/>
        </p:nvGraphicFramePr>
        <p:xfrm>
          <a:off x="3524726" y="1146810"/>
          <a:ext cx="1911370" cy="2209800"/>
        </p:xfrm>
        <a:graphic>
          <a:graphicData uri="http://schemas.openxmlformats.org/drawingml/2006/table">
            <a:tbl>
              <a:tblPr firstRow="1">
                <a:tableStyleId>{91EBBBCC-DAD2-459C-BE2E-F6DE35CF9A28}</a:tableStyleId>
              </a:tblPr>
              <a:tblGrid>
                <a:gridCol w="955685"/>
                <a:gridCol w="955685"/>
              </a:tblGrid>
              <a:tr h="368300">
                <a:tc>
                  <a:txBody>
                    <a:bodyPr/>
                    <a:lstStyle/>
                    <a:p>
                      <a:pPr algn="ctr">
                        <a:buNone/>
                      </a:pPr>
                      <a:r>
                        <a:rPr lang="en-IN" altLang="en-GB" dirty="0"/>
                        <a:t>ITEM</a:t>
                      </a:r>
                    </a:p>
                  </a:txBody>
                  <a:tcPr marL="68580" marR="68580" anchor="ctr"/>
                </a:tc>
                <a:tc>
                  <a:txBody>
                    <a:bodyPr/>
                    <a:lstStyle/>
                    <a:p>
                      <a:pPr algn="ctr">
                        <a:buNone/>
                      </a:pPr>
                      <a:r>
                        <a:rPr lang="en-IN" altLang="en-GB"/>
                        <a:t>COUNT</a:t>
                      </a:r>
                    </a:p>
                  </a:txBody>
                  <a:tcPr marL="68580" marR="68580" anchor="ctr"/>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dirty="0"/>
                    </a:p>
                  </a:txBody>
                  <a:tcPr marL="68580" marR="68580"/>
                </a:tc>
              </a:tr>
            </a:tbl>
          </a:graphicData>
        </a:graphic>
      </p:graphicFrame>
      <p:graphicFrame>
        <p:nvGraphicFramePr>
          <p:cNvPr id="6" name="Table 5"/>
          <p:cNvGraphicFramePr/>
          <p:nvPr/>
        </p:nvGraphicFramePr>
        <p:xfrm>
          <a:off x="6948263" y="1056640"/>
          <a:ext cx="1898082" cy="2209800"/>
        </p:xfrm>
        <a:graphic>
          <a:graphicData uri="http://schemas.openxmlformats.org/drawingml/2006/table">
            <a:tbl>
              <a:tblPr firstRow="1">
                <a:tableStyleId>{91EBBBCC-DAD2-459C-BE2E-F6DE35CF9A28}</a:tableStyleId>
              </a:tblPr>
              <a:tblGrid>
                <a:gridCol w="949041"/>
                <a:gridCol w="949041"/>
              </a:tblGrid>
              <a:tr h="368300">
                <a:tc>
                  <a:txBody>
                    <a:bodyPr/>
                    <a:lstStyle/>
                    <a:p>
                      <a:pPr algn="ctr">
                        <a:buNone/>
                      </a:pPr>
                      <a:r>
                        <a:rPr lang="en-IN" altLang="en-GB"/>
                        <a:t>ITEM</a:t>
                      </a:r>
                    </a:p>
                  </a:txBody>
                  <a:tcPr marL="68580" marR="68580" anchor="ctr"/>
                </a:tc>
                <a:tc>
                  <a:txBody>
                    <a:bodyPr/>
                    <a:lstStyle/>
                    <a:p>
                      <a:pPr algn="ctr">
                        <a:buNone/>
                      </a:pPr>
                      <a:r>
                        <a:rPr lang="en-IN" altLang="en-GB"/>
                        <a:t>COUNT</a:t>
                      </a:r>
                    </a:p>
                  </a:txBody>
                  <a:tcPr marL="68580" marR="68580" anchor="ctr"/>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r>
            </a:tbl>
          </a:graphicData>
        </a:graphic>
      </p:graphicFrame>
      <p:graphicFrame>
        <p:nvGraphicFramePr>
          <p:cNvPr id="7" name="Table 6"/>
          <p:cNvGraphicFramePr/>
          <p:nvPr/>
        </p:nvGraphicFramePr>
        <p:xfrm>
          <a:off x="5453539" y="4659630"/>
          <a:ext cx="3399950" cy="1529080"/>
        </p:xfrm>
        <a:graphic>
          <a:graphicData uri="http://schemas.openxmlformats.org/drawingml/2006/table">
            <a:tbl>
              <a:tblPr firstRow="1">
                <a:tableStyleId>{91EBBBCC-DAD2-459C-BE2E-F6DE35CF9A28}</a:tableStyleId>
              </a:tblPr>
              <a:tblGrid>
                <a:gridCol w="851059"/>
                <a:gridCol w="849154"/>
                <a:gridCol w="848678"/>
                <a:gridCol w="851059"/>
              </a:tblGrid>
              <a:tr h="424180">
                <a:tc>
                  <a:txBody>
                    <a:bodyPr/>
                    <a:lstStyle/>
                    <a:p>
                      <a:pPr algn="ctr">
                        <a:buNone/>
                      </a:pPr>
                      <a:r>
                        <a:rPr lang="en-IN" altLang="en-GB"/>
                        <a:t>0</a:t>
                      </a:r>
                    </a:p>
                  </a:txBody>
                  <a:tcPr marL="68580" marR="68580" anchor="ctr"/>
                </a:tc>
                <a:tc>
                  <a:txBody>
                    <a:bodyPr/>
                    <a:lstStyle/>
                    <a:p>
                      <a:pPr algn="ctr">
                        <a:buNone/>
                      </a:pPr>
                      <a:r>
                        <a:rPr lang="en-IN" altLang="en-GB"/>
                        <a:t>1</a:t>
                      </a:r>
                    </a:p>
                  </a:txBody>
                  <a:tcPr marL="68580" marR="68580" anchor="ctr"/>
                </a:tc>
                <a:tc>
                  <a:txBody>
                    <a:bodyPr/>
                    <a:lstStyle/>
                    <a:p>
                      <a:pPr algn="ctr">
                        <a:buNone/>
                      </a:pPr>
                      <a:r>
                        <a:rPr lang="en-IN" altLang="en-GB"/>
                        <a:t>2</a:t>
                      </a:r>
                    </a:p>
                  </a:txBody>
                  <a:tcPr marL="68580" marR="68580" anchor="ctr"/>
                </a:tc>
                <a:tc>
                  <a:txBody>
                    <a:bodyPr/>
                    <a:lstStyle/>
                    <a:p>
                      <a:pPr algn="ctr">
                        <a:buNone/>
                      </a:pPr>
                      <a:r>
                        <a:rPr lang="en-IN" altLang="en-GB"/>
                        <a:t>3</a:t>
                      </a:r>
                    </a:p>
                  </a:txBody>
                  <a:tcPr marL="68580" marR="68580" anchor="ctr"/>
                </a:tc>
              </a:tr>
              <a:tr h="368300">
                <a:tc>
                  <a:txBody>
                    <a:bodyPr/>
                    <a:lstStyle/>
                    <a:p>
                      <a:pPr>
                        <a:buNone/>
                      </a:pPr>
                      <a:endParaRPr lang="en-GB" altLang="en-US"/>
                    </a:p>
                  </a:txBody>
                  <a:tcPr marL="68580" marR="68580"/>
                </a:tc>
                <a:tc>
                  <a:txBody>
                    <a:bodyPr/>
                    <a:lstStyle/>
                    <a:p>
                      <a:pPr>
                        <a:buNone/>
                      </a:pPr>
                      <a:endParaRPr lang="en-GB" altLang="en-US"/>
                    </a:p>
                  </a:txBody>
                  <a:tcPr marL="68580" marR="68580"/>
                </a:tc>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c>
                  <a:txBody>
                    <a:bodyPr/>
                    <a:lstStyle/>
                    <a:p>
                      <a:pPr>
                        <a:buNone/>
                      </a:pPr>
                      <a:endParaRPr lang="en-GB" altLang="en-US"/>
                    </a:p>
                  </a:txBody>
                  <a:tcPr marL="68580" marR="68580"/>
                </a:tc>
                <a:tc>
                  <a:txBody>
                    <a:bodyPr/>
                    <a:lstStyle/>
                    <a:p>
                      <a:pPr>
                        <a:buNone/>
                      </a:pPr>
                      <a:endParaRPr lang="en-GB" altLang="en-US"/>
                    </a:p>
                  </a:txBody>
                  <a:tcPr marL="68580" marR="68580"/>
                </a:tc>
              </a:tr>
            </a:tbl>
          </a:graphicData>
        </a:graphic>
      </p:graphicFrame>
      <p:graphicFrame>
        <p:nvGraphicFramePr>
          <p:cNvPr id="8" name="Table 7"/>
          <p:cNvGraphicFramePr/>
          <p:nvPr/>
        </p:nvGraphicFramePr>
        <p:xfrm>
          <a:off x="899591" y="4679950"/>
          <a:ext cx="1927430" cy="1473200"/>
        </p:xfrm>
        <a:graphic>
          <a:graphicData uri="http://schemas.openxmlformats.org/drawingml/2006/table">
            <a:tbl>
              <a:tblPr firstRow="1">
                <a:tableStyleId>{91EBBBCC-DAD2-459C-BE2E-F6DE35CF9A28}</a:tableStyleId>
              </a:tblPr>
              <a:tblGrid>
                <a:gridCol w="963715"/>
                <a:gridCol w="963715"/>
              </a:tblGrid>
              <a:tr h="368300">
                <a:tc>
                  <a:txBody>
                    <a:bodyPr/>
                    <a:lstStyle/>
                    <a:p>
                      <a:pPr algn="ctr">
                        <a:buNone/>
                      </a:pPr>
                      <a:r>
                        <a:rPr lang="en-IN" altLang="en-GB" dirty="0"/>
                        <a:t>ITEM</a:t>
                      </a:r>
                    </a:p>
                  </a:txBody>
                  <a:tcPr marL="68580" marR="68580" anchor="ctr"/>
                </a:tc>
                <a:tc>
                  <a:txBody>
                    <a:bodyPr/>
                    <a:lstStyle/>
                    <a:p>
                      <a:pPr algn="ctr">
                        <a:buNone/>
                      </a:pPr>
                      <a:r>
                        <a:rPr lang="en-IN" altLang="en-GB" dirty="0"/>
                        <a:t>COUNT</a:t>
                      </a:r>
                    </a:p>
                  </a:txBody>
                  <a:tcPr marL="68580" marR="68580" anchor="ctr"/>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r>
              <a:tr h="368300">
                <a:tc>
                  <a:txBody>
                    <a:bodyPr/>
                    <a:lstStyle/>
                    <a:p>
                      <a:pPr>
                        <a:buNone/>
                      </a:pPr>
                      <a:endParaRPr lang="en-GB" altLang="en-US"/>
                    </a:p>
                  </a:txBody>
                  <a:tcPr marL="68580" marR="68580"/>
                </a:tc>
                <a:tc>
                  <a:txBody>
                    <a:bodyPr/>
                    <a:lstStyle/>
                    <a:p>
                      <a:pPr>
                        <a:buNone/>
                      </a:pPr>
                      <a:endParaRPr lang="en-GB" altLang="en-US"/>
                    </a:p>
                  </a:txBody>
                  <a:tcPr marL="68580" marR="68580"/>
                </a:tc>
              </a:tr>
            </a:tbl>
          </a:graphicData>
        </a:graphic>
      </p:graphicFrame>
      <p:graphicFrame>
        <p:nvGraphicFramePr>
          <p:cNvPr id="9" name="Table 8"/>
          <p:cNvGraphicFramePr/>
          <p:nvPr/>
        </p:nvGraphicFramePr>
        <p:xfrm>
          <a:off x="539552" y="890270"/>
          <a:ext cx="1944216" cy="2968504"/>
        </p:xfrm>
        <a:graphic>
          <a:graphicData uri="http://schemas.openxmlformats.org/drawingml/2006/table">
            <a:tbl>
              <a:tblPr firstRow="1" bandRow="1">
                <a:tableStyleId>{5C22544A-7EE6-4342-B048-85BDC9FD1C3A}</a:tableStyleId>
              </a:tblPr>
              <a:tblGrid>
                <a:gridCol w="972108"/>
                <a:gridCol w="972108"/>
              </a:tblGrid>
              <a:tr h="371063">
                <a:tc>
                  <a:txBody>
                    <a:bodyPr/>
                    <a:lstStyle/>
                    <a:p>
                      <a:pPr algn="ctr">
                        <a:buNone/>
                      </a:pPr>
                      <a:r>
                        <a:rPr lang="en-IN" altLang="en-GB">
                          <a:solidFill>
                            <a:schemeClr val="tx2">
                              <a:lumMod val="50000"/>
                            </a:schemeClr>
                          </a:solidFill>
                        </a:rPr>
                        <a:t>T01</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1,2,5</a:t>
                      </a: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10" name="Table 9"/>
          <p:cNvGraphicFramePr/>
          <p:nvPr/>
        </p:nvGraphicFramePr>
        <p:xfrm>
          <a:off x="3524726" y="1515110"/>
          <a:ext cx="1911370" cy="1841500"/>
        </p:xfrm>
        <a:graphic>
          <a:graphicData uri="http://schemas.openxmlformats.org/drawingml/2006/table">
            <a:tbl>
              <a:tblPr firstRow="1" bandRow="1">
                <a:tableStyleId>{5C22544A-7EE6-4342-B048-85BDC9FD1C3A}</a:tableStyleId>
              </a:tblPr>
              <a:tblGrid>
                <a:gridCol w="955685"/>
                <a:gridCol w="955685"/>
              </a:tblGrid>
              <a:tr h="368300">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0</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4</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0</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5</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bl>
          </a:graphicData>
        </a:graphic>
      </p:graphicFrame>
      <p:graphicFrame>
        <p:nvGraphicFramePr>
          <p:cNvPr id="11" name="Table 10"/>
          <p:cNvGraphicFramePr/>
          <p:nvPr/>
        </p:nvGraphicFramePr>
        <p:xfrm>
          <a:off x="6948263" y="1424940"/>
          <a:ext cx="1898082" cy="1841500"/>
        </p:xfrm>
        <a:graphic>
          <a:graphicData uri="http://schemas.openxmlformats.org/drawingml/2006/table">
            <a:tbl>
              <a:tblPr firstRow="1" bandRow="1">
                <a:tableStyleId>{5C22544A-7EE6-4342-B048-85BDC9FD1C3A}</a:tableStyleId>
              </a:tblPr>
              <a:tblGrid>
                <a:gridCol w="949041"/>
                <a:gridCol w="949041"/>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12" name="Table 11"/>
          <p:cNvGraphicFramePr/>
          <p:nvPr/>
        </p:nvGraphicFramePr>
        <p:xfrm>
          <a:off x="899591" y="5048250"/>
          <a:ext cx="1927430" cy="1104900"/>
        </p:xfrm>
        <a:graphic>
          <a:graphicData uri="http://schemas.openxmlformats.org/drawingml/2006/table">
            <a:tbl>
              <a:tblPr firstRow="1" bandRow="1">
                <a:tableStyleId>{5C22544A-7EE6-4342-B048-85BDC9FD1C3A}</a:tableStyleId>
              </a:tblPr>
              <a:tblGrid>
                <a:gridCol w="963715"/>
                <a:gridCol w="963715"/>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13" name="Table 12"/>
          <p:cNvGraphicFramePr/>
          <p:nvPr/>
        </p:nvGraphicFramePr>
        <p:xfrm>
          <a:off x="5453539" y="5114925"/>
          <a:ext cx="3400424" cy="1104900"/>
        </p:xfrm>
        <a:graphic>
          <a:graphicData uri="http://schemas.openxmlformats.org/drawingml/2006/table">
            <a:tbl>
              <a:tblPr firstRow="1" bandRow="1">
                <a:tableStyleId>{5C22544A-7EE6-4342-B048-85BDC9FD1C3A}</a:tableStyleId>
              </a:tblPr>
              <a:tblGrid>
                <a:gridCol w="850106"/>
                <a:gridCol w="850106"/>
                <a:gridCol w="850106"/>
                <a:gridCol w="850106"/>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14" name="Table 13"/>
          <p:cNvGraphicFramePr/>
          <p:nvPr/>
        </p:nvGraphicFramePr>
        <p:xfrm>
          <a:off x="531932" y="910590"/>
          <a:ext cx="1944216" cy="2968504"/>
        </p:xfrm>
        <a:graphic>
          <a:graphicData uri="http://schemas.openxmlformats.org/drawingml/2006/table">
            <a:tbl>
              <a:tblPr firstRow="1" bandRow="1">
                <a:tableStyleId>{5C22544A-7EE6-4342-B048-85BDC9FD1C3A}</a:tableStyleId>
              </a:tblPr>
              <a:tblGrid>
                <a:gridCol w="972108"/>
                <a:gridCol w="972108"/>
              </a:tblGrid>
              <a:tr h="371063">
                <a:tc>
                  <a:txBody>
                    <a:bodyPr/>
                    <a:lstStyle/>
                    <a:p>
                      <a:pPr algn="ctr">
                        <a:buNone/>
                      </a:pPr>
                      <a:r>
                        <a:rPr lang="en-IN" altLang="en-GB">
                          <a:solidFill>
                            <a:schemeClr val="tx2">
                              <a:lumMod val="50000"/>
                            </a:schemeClr>
                          </a:solidFill>
                        </a:rPr>
                        <a:t>T01</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1,2,5</a:t>
                      </a:r>
                    </a:p>
                  </a:txBody>
                  <a:tcPr marL="68580" marR="68580" anchor="ctr">
                    <a:solidFill>
                      <a:schemeClr val="accent3">
                        <a:lumMod val="20000"/>
                        <a:lumOff val="80000"/>
                      </a:schemeClr>
                    </a:solidFill>
                  </a:tcPr>
                </a:tc>
              </a:tr>
              <a:tr h="371063">
                <a:tc>
                  <a:txBody>
                    <a:bodyPr/>
                    <a:lstStyle/>
                    <a:p>
                      <a:pPr algn="ctr">
                        <a:buNone/>
                      </a:pPr>
                      <a:r>
                        <a:rPr lang="en-IN" altLang="en-GB">
                          <a:solidFill>
                            <a:schemeClr val="tx2">
                              <a:lumMod val="50000"/>
                            </a:schemeClr>
                          </a:solidFill>
                        </a:rPr>
                        <a:t>T02</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2,4</a:t>
                      </a: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15" name="Table 14"/>
          <p:cNvGraphicFramePr/>
          <p:nvPr/>
        </p:nvGraphicFramePr>
        <p:xfrm>
          <a:off x="3517106" y="1535430"/>
          <a:ext cx="1911370" cy="1841500"/>
        </p:xfrm>
        <a:graphic>
          <a:graphicData uri="http://schemas.openxmlformats.org/drawingml/2006/table">
            <a:tbl>
              <a:tblPr firstRow="1" bandRow="1">
                <a:tableStyleId>{5C22544A-7EE6-4342-B048-85BDC9FD1C3A}</a:tableStyleId>
              </a:tblPr>
              <a:tblGrid>
                <a:gridCol w="955685"/>
                <a:gridCol w="955685"/>
              </a:tblGrid>
              <a:tr h="368300">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0</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4</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5</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bl>
          </a:graphicData>
        </a:graphic>
      </p:graphicFrame>
      <p:graphicFrame>
        <p:nvGraphicFramePr>
          <p:cNvPr id="16" name="Table 15"/>
          <p:cNvGraphicFramePr/>
          <p:nvPr/>
        </p:nvGraphicFramePr>
        <p:xfrm>
          <a:off x="6940643" y="1445260"/>
          <a:ext cx="1898082" cy="1841500"/>
        </p:xfrm>
        <a:graphic>
          <a:graphicData uri="http://schemas.openxmlformats.org/drawingml/2006/table">
            <a:tbl>
              <a:tblPr firstRow="1" bandRow="1">
                <a:tableStyleId>{5C22544A-7EE6-4342-B048-85BDC9FD1C3A}</a:tableStyleId>
              </a:tblPr>
              <a:tblGrid>
                <a:gridCol w="949041"/>
                <a:gridCol w="949041"/>
              </a:tblGrid>
              <a:tr h="368300">
                <a:tc>
                  <a:txBody>
                    <a:bodyPr/>
                    <a:lstStyle/>
                    <a:p>
                      <a:pPr algn="ctr">
                        <a:buNone/>
                      </a:pPr>
                      <a:r>
                        <a:rPr lang="en-IN" altLang="en-GB">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17" name="Table 16"/>
          <p:cNvGraphicFramePr/>
          <p:nvPr/>
        </p:nvGraphicFramePr>
        <p:xfrm>
          <a:off x="891971" y="5068570"/>
          <a:ext cx="1927430" cy="1104900"/>
        </p:xfrm>
        <a:graphic>
          <a:graphicData uri="http://schemas.openxmlformats.org/drawingml/2006/table">
            <a:tbl>
              <a:tblPr firstRow="1" bandRow="1">
                <a:tableStyleId>{5C22544A-7EE6-4342-B048-85BDC9FD1C3A}</a:tableStyleId>
              </a:tblPr>
              <a:tblGrid>
                <a:gridCol w="963715"/>
                <a:gridCol w="963715"/>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18" name="Table 17"/>
          <p:cNvGraphicFramePr/>
          <p:nvPr/>
        </p:nvGraphicFramePr>
        <p:xfrm>
          <a:off x="5445919" y="5135245"/>
          <a:ext cx="3400424" cy="1104900"/>
        </p:xfrm>
        <a:graphic>
          <a:graphicData uri="http://schemas.openxmlformats.org/drawingml/2006/table">
            <a:tbl>
              <a:tblPr firstRow="1" bandRow="1">
                <a:tableStyleId>{5C22544A-7EE6-4342-B048-85BDC9FD1C3A}</a:tableStyleId>
              </a:tblPr>
              <a:tblGrid>
                <a:gridCol w="850106"/>
                <a:gridCol w="850106"/>
                <a:gridCol w="850106"/>
                <a:gridCol w="850106"/>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19" name="Table 18"/>
          <p:cNvGraphicFramePr/>
          <p:nvPr/>
        </p:nvGraphicFramePr>
        <p:xfrm>
          <a:off x="539552" y="910590"/>
          <a:ext cx="1944216" cy="2968504"/>
        </p:xfrm>
        <a:graphic>
          <a:graphicData uri="http://schemas.openxmlformats.org/drawingml/2006/table">
            <a:tbl>
              <a:tblPr firstRow="1" bandRow="1">
                <a:tableStyleId>{5C22544A-7EE6-4342-B048-85BDC9FD1C3A}</a:tableStyleId>
              </a:tblPr>
              <a:tblGrid>
                <a:gridCol w="972108"/>
                <a:gridCol w="972108"/>
              </a:tblGrid>
              <a:tr h="371063">
                <a:tc>
                  <a:txBody>
                    <a:bodyPr/>
                    <a:lstStyle/>
                    <a:p>
                      <a:pPr algn="ctr">
                        <a:buNone/>
                      </a:pPr>
                      <a:r>
                        <a:rPr lang="en-IN" altLang="en-GB">
                          <a:solidFill>
                            <a:schemeClr val="tx2">
                              <a:lumMod val="50000"/>
                            </a:schemeClr>
                          </a:solidFill>
                        </a:rPr>
                        <a:t>T01</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1,2,5</a:t>
                      </a:r>
                    </a:p>
                  </a:txBody>
                  <a:tcPr marL="68580" marR="68580" anchor="ctr">
                    <a:solidFill>
                      <a:schemeClr val="accent3">
                        <a:lumMod val="20000"/>
                        <a:lumOff val="80000"/>
                      </a:schemeClr>
                    </a:solidFill>
                  </a:tcPr>
                </a:tc>
              </a:tr>
              <a:tr h="371063">
                <a:tc>
                  <a:txBody>
                    <a:bodyPr/>
                    <a:lstStyle/>
                    <a:p>
                      <a:pPr algn="ctr">
                        <a:buNone/>
                      </a:pPr>
                      <a:r>
                        <a:rPr lang="en-IN" altLang="en-GB">
                          <a:solidFill>
                            <a:schemeClr val="tx2">
                              <a:lumMod val="50000"/>
                            </a:schemeClr>
                          </a:solidFill>
                        </a:rPr>
                        <a:t>T02</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2,4</a:t>
                      </a:r>
                    </a:p>
                  </a:txBody>
                  <a:tcPr marL="68580" marR="68580" anchor="ctr">
                    <a:solidFill>
                      <a:schemeClr val="accent3">
                        <a:lumMod val="20000"/>
                        <a:lumOff val="80000"/>
                      </a:schemeClr>
                    </a:solidFill>
                  </a:tcPr>
                </a:tc>
              </a:tr>
              <a:tr h="371063">
                <a:tc>
                  <a:txBody>
                    <a:bodyPr/>
                    <a:lstStyle/>
                    <a:p>
                      <a:pPr algn="ctr">
                        <a:buNone/>
                      </a:pPr>
                      <a:r>
                        <a:rPr lang="en-IN" altLang="en-GB">
                          <a:solidFill>
                            <a:schemeClr val="tx2">
                              <a:lumMod val="50000"/>
                            </a:schemeClr>
                          </a:solidFill>
                        </a:rPr>
                        <a:t>T03</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2,3</a:t>
                      </a: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20" name="Table 19"/>
          <p:cNvGraphicFramePr/>
          <p:nvPr/>
        </p:nvGraphicFramePr>
        <p:xfrm>
          <a:off x="3524726" y="1536700"/>
          <a:ext cx="1911370" cy="1841500"/>
        </p:xfrm>
        <a:graphic>
          <a:graphicData uri="http://schemas.openxmlformats.org/drawingml/2006/table">
            <a:tbl>
              <a:tblPr firstRow="1" bandRow="1">
                <a:tableStyleId>{5C22544A-7EE6-4342-B048-85BDC9FD1C3A}</a:tableStyleId>
              </a:tblPr>
              <a:tblGrid>
                <a:gridCol w="955685"/>
                <a:gridCol w="955685"/>
              </a:tblGrid>
              <a:tr h="368300">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3</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4</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r>
                        <a:rPr lang="en-IN" altLang="en-GB">
                          <a:solidFill>
                            <a:schemeClr val="tx2">
                              <a:lumMod val="50000"/>
                            </a:schemeClr>
                          </a:solidFill>
                        </a:rPr>
                        <a:t>5</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bl>
          </a:graphicData>
        </a:graphic>
      </p:graphicFrame>
      <p:graphicFrame>
        <p:nvGraphicFramePr>
          <p:cNvPr id="21" name="Table 20"/>
          <p:cNvGraphicFramePr/>
          <p:nvPr/>
        </p:nvGraphicFramePr>
        <p:xfrm>
          <a:off x="6948263" y="1445260"/>
          <a:ext cx="1898082" cy="1841500"/>
        </p:xfrm>
        <a:graphic>
          <a:graphicData uri="http://schemas.openxmlformats.org/drawingml/2006/table">
            <a:tbl>
              <a:tblPr firstRow="1" bandRow="1">
                <a:tableStyleId>{5C22544A-7EE6-4342-B048-85BDC9FD1C3A}</a:tableStyleId>
              </a:tblPr>
              <a:tblGrid>
                <a:gridCol w="949041"/>
                <a:gridCol w="949041"/>
              </a:tblGrid>
              <a:tr h="368300">
                <a:tc>
                  <a:txBody>
                    <a:bodyPr/>
                    <a:lstStyle/>
                    <a:p>
                      <a:pPr algn="ctr">
                        <a:buNone/>
                      </a:pPr>
                      <a:r>
                        <a:rPr lang="en-IN" altLang="en-GB">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3</a:t>
                      </a: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22" name="Table 21"/>
          <p:cNvGraphicFramePr/>
          <p:nvPr/>
        </p:nvGraphicFramePr>
        <p:xfrm>
          <a:off x="899591" y="5068570"/>
          <a:ext cx="1927430" cy="1104900"/>
        </p:xfrm>
        <a:graphic>
          <a:graphicData uri="http://schemas.openxmlformats.org/drawingml/2006/table">
            <a:tbl>
              <a:tblPr firstRow="1" bandRow="1">
                <a:tableStyleId>{5C22544A-7EE6-4342-B048-85BDC9FD1C3A}</a:tableStyleId>
              </a:tblPr>
              <a:tblGrid>
                <a:gridCol w="963715"/>
                <a:gridCol w="963715"/>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23" name="Table 22"/>
          <p:cNvGraphicFramePr/>
          <p:nvPr/>
        </p:nvGraphicFramePr>
        <p:xfrm>
          <a:off x="5453539" y="5135245"/>
          <a:ext cx="3400424" cy="1104900"/>
        </p:xfrm>
        <a:graphic>
          <a:graphicData uri="http://schemas.openxmlformats.org/drawingml/2006/table">
            <a:tbl>
              <a:tblPr firstRow="1" bandRow="1">
                <a:tableStyleId>{5C22544A-7EE6-4342-B048-85BDC9FD1C3A}</a:tableStyleId>
              </a:tblPr>
              <a:tblGrid>
                <a:gridCol w="850106"/>
                <a:gridCol w="850106"/>
                <a:gridCol w="850106"/>
                <a:gridCol w="850106"/>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24" name="Table 23"/>
          <p:cNvGraphicFramePr/>
          <p:nvPr/>
        </p:nvGraphicFramePr>
        <p:xfrm>
          <a:off x="531932" y="910586"/>
          <a:ext cx="1944216" cy="2965944"/>
        </p:xfrm>
        <a:graphic>
          <a:graphicData uri="http://schemas.openxmlformats.org/drawingml/2006/table">
            <a:tbl>
              <a:tblPr firstRow="1" bandRow="1">
                <a:tableStyleId>{5C22544A-7EE6-4342-B048-85BDC9FD1C3A}</a:tableStyleId>
              </a:tblPr>
              <a:tblGrid>
                <a:gridCol w="972108"/>
                <a:gridCol w="972108"/>
              </a:tblGrid>
              <a:tr h="368503">
                <a:tc>
                  <a:txBody>
                    <a:bodyPr/>
                    <a:lstStyle/>
                    <a:p>
                      <a:pPr algn="ctr">
                        <a:buNone/>
                      </a:pPr>
                      <a:r>
                        <a:rPr lang="en-IN" altLang="en-GB" b="1">
                          <a:solidFill>
                            <a:schemeClr val="tx2">
                              <a:lumMod val="50000"/>
                            </a:schemeClr>
                          </a:solidFill>
                        </a:rPr>
                        <a:t>T01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1,2,5</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2,4</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1,2,4</a:t>
                      </a: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25" name="Table 24"/>
          <p:cNvGraphicFramePr/>
          <p:nvPr/>
        </p:nvGraphicFramePr>
        <p:xfrm>
          <a:off x="3517106" y="1536700"/>
          <a:ext cx="1911370" cy="1841500"/>
        </p:xfrm>
        <a:graphic>
          <a:graphicData uri="http://schemas.openxmlformats.org/drawingml/2006/table">
            <a:tbl>
              <a:tblPr firstRow="1" bandRow="1">
                <a:tableStyleId>{5C22544A-7EE6-4342-B048-85BDC9FD1C3A}</a:tableStyleId>
              </a:tblPr>
              <a:tblGrid>
                <a:gridCol w="955685"/>
                <a:gridCol w="955685"/>
              </a:tblGrid>
              <a:tr h="368300">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r>
            </a:tbl>
          </a:graphicData>
        </a:graphic>
      </p:graphicFrame>
      <p:graphicFrame>
        <p:nvGraphicFramePr>
          <p:cNvPr id="26" name="Table 25"/>
          <p:cNvGraphicFramePr/>
          <p:nvPr/>
        </p:nvGraphicFramePr>
        <p:xfrm>
          <a:off x="6940643" y="1445260"/>
          <a:ext cx="1898082" cy="1841500"/>
        </p:xfrm>
        <a:graphic>
          <a:graphicData uri="http://schemas.openxmlformats.org/drawingml/2006/table">
            <a:tbl>
              <a:tblPr firstRow="1" bandRow="1">
                <a:tableStyleId>{5C22544A-7EE6-4342-B048-85BDC9FD1C3A}</a:tableStyleId>
              </a:tblPr>
              <a:tblGrid>
                <a:gridCol w="949041"/>
                <a:gridCol w="949041"/>
              </a:tblGrid>
              <a:tr h="368300">
                <a:tc>
                  <a:txBody>
                    <a:bodyPr/>
                    <a:lstStyle/>
                    <a:p>
                      <a:pPr algn="ctr">
                        <a:buNone/>
                      </a:pPr>
                      <a:r>
                        <a:rPr lang="en-IN" altLang="en-GB">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4</a:t>
                      </a: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27" name="Table 26"/>
          <p:cNvGraphicFramePr/>
          <p:nvPr/>
        </p:nvGraphicFramePr>
        <p:xfrm>
          <a:off x="891971" y="5068570"/>
          <a:ext cx="1927430" cy="1104900"/>
        </p:xfrm>
        <a:graphic>
          <a:graphicData uri="http://schemas.openxmlformats.org/drawingml/2006/table">
            <a:tbl>
              <a:tblPr firstRow="1" bandRow="1">
                <a:tableStyleId>{5C22544A-7EE6-4342-B048-85BDC9FD1C3A}</a:tableStyleId>
              </a:tblPr>
              <a:tblGrid>
                <a:gridCol w="963715"/>
                <a:gridCol w="963715"/>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28" name="Table 27"/>
          <p:cNvGraphicFramePr/>
          <p:nvPr/>
        </p:nvGraphicFramePr>
        <p:xfrm>
          <a:off x="5445919" y="5135245"/>
          <a:ext cx="3400424" cy="1104900"/>
        </p:xfrm>
        <a:graphic>
          <a:graphicData uri="http://schemas.openxmlformats.org/drawingml/2006/table">
            <a:tbl>
              <a:tblPr firstRow="1" bandRow="1">
                <a:tableStyleId>{5C22544A-7EE6-4342-B048-85BDC9FD1C3A}</a:tableStyleId>
              </a:tblPr>
              <a:tblGrid>
                <a:gridCol w="850106"/>
                <a:gridCol w="850106"/>
                <a:gridCol w="850106"/>
                <a:gridCol w="850106"/>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29" name="Table 28"/>
          <p:cNvGraphicFramePr/>
          <p:nvPr/>
        </p:nvGraphicFramePr>
        <p:xfrm>
          <a:off x="539552" y="911856"/>
          <a:ext cx="1944216" cy="2965944"/>
        </p:xfrm>
        <a:graphic>
          <a:graphicData uri="http://schemas.openxmlformats.org/drawingml/2006/table">
            <a:tbl>
              <a:tblPr firstRow="1" bandRow="1">
                <a:tableStyleId>{5C22544A-7EE6-4342-B048-85BDC9FD1C3A}</a:tableStyleId>
              </a:tblPr>
              <a:tblGrid>
                <a:gridCol w="972108"/>
                <a:gridCol w="972108"/>
              </a:tblGrid>
              <a:tr h="368503">
                <a:tc>
                  <a:txBody>
                    <a:bodyPr/>
                    <a:lstStyle/>
                    <a:p>
                      <a:pPr algn="ctr">
                        <a:buNone/>
                      </a:pPr>
                      <a:r>
                        <a:rPr lang="en-IN" altLang="en-GB" b="1">
                          <a:solidFill>
                            <a:schemeClr val="tx2">
                              <a:lumMod val="50000"/>
                            </a:schemeClr>
                          </a:solidFill>
                        </a:rPr>
                        <a:t>T01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1,2,5</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2,4</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1,2,4</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T05</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1,3</a:t>
                      </a: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30" name="Table 29"/>
          <p:cNvGraphicFramePr/>
          <p:nvPr/>
        </p:nvGraphicFramePr>
        <p:xfrm>
          <a:off x="3524726" y="1537970"/>
          <a:ext cx="1911370" cy="1841500"/>
        </p:xfrm>
        <a:graphic>
          <a:graphicData uri="http://schemas.openxmlformats.org/drawingml/2006/table">
            <a:tbl>
              <a:tblPr firstRow="1" bandRow="1">
                <a:tableStyleId>{5C22544A-7EE6-4342-B048-85BDC9FD1C3A}</a:tableStyleId>
              </a:tblPr>
              <a:tblGrid>
                <a:gridCol w="955685"/>
                <a:gridCol w="955685"/>
              </a:tblGrid>
              <a:tr h="368300">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r>
            </a:tbl>
          </a:graphicData>
        </a:graphic>
      </p:graphicFrame>
      <p:graphicFrame>
        <p:nvGraphicFramePr>
          <p:cNvPr id="31" name="Table 30"/>
          <p:cNvGraphicFramePr/>
          <p:nvPr/>
        </p:nvGraphicFramePr>
        <p:xfrm>
          <a:off x="6948263" y="1446530"/>
          <a:ext cx="1898082" cy="1841500"/>
        </p:xfrm>
        <a:graphic>
          <a:graphicData uri="http://schemas.openxmlformats.org/drawingml/2006/table">
            <a:tbl>
              <a:tblPr firstRow="1" bandRow="1">
                <a:tableStyleId>{5C22544A-7EE6-4342-B048-85BDC9FD1C3A}</a:tableStyleId>
              </a:tblPr>
              <a:tblGrid>
                <a:gridCol w="949041"/>
                <a:gridCol w="949041"/>
              </a:tblGrid>
              <a:tr h="368300">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32" name="Table 31"/>
          <p:cNvGraphicFramePr/>
          <p:nvPr/>
        </p:nvGraphicFramePr>
        <p:xfrm>
          <a:off x="899591" y="5069840"/>
          <a:ext cx="1927430" cy="1104900"/>
        </p:xfrm>
        <a:graphic>
          <a:graphicData uri="http://schemas.openxmlformats.org/drawingml/2006/table">
            <a:tbl>
              <a:tblPr firstRow="1" bandRow="1">
                <a:tableStyleId>{5C22544A-7EE6-4342-B048-85BDC9FD1C3A}</a:tableStyleId>
              </a:tblPr>
              <a:tblGrid>
                <a:gridCol w="963715"/>
                <a:gridCol w="963715"/>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33" name="Table 32"/>
          <p:cNvGraphicFramePr/>
          <p:nvPr/>
        </p:nvGraphicFramePr>
        <p:xfrm>
          <a:off x="5453539" y="5136515"/>
          <a:ext cx="3400424" cy="1104900"/>
        </p:xfrm>
        <a:graphic>
          <a:graphicData uri="http://schemas.openxmlformats.org/drawingml/2006/table">
            <a:tbl>
              <a:tblPr firstRow="1" bandRow="1">
                <a:tableStyleId>{5C22544A-7EE6-4342-B048-85BDC9FD1C3A}</a:tableStyleId>
              </a:tblPr>
              <a:tblGrid>
                <a:gridCol w="850106"/>
                <a:gridCol w="850106"/>
                <a:gridCol w="850106"/>
                <a:gridCol w="850106"/>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34" name="Table 33"/>
          <p:cNvGraphicFramePr/>
          <p:nvPr/>
        </p:nvGraphicFramePr>
        <p:xfrm>
          <a:off x="531932" y="913126"/>
          <a:ext cx="1944216" cy="2965944"/>
        </p:xfrm>
        <a:graphic>
          <a:graphicData uri="http://schemas.openxmlformats.org/drawingml/2006/table">
            <a:tbl>
              <a:tblPr firstRow="1" bandRow="1">
                <a:tableStyleId>{5C22544A-7EE6-4342-B048-85BDC9FD1C3A}</a:tableStyleId>
              </a:tblPr>
              <a:tblGrid>
                <a:gridCol w="972108"/>
                <a:gridCol w="972108"/>
              </a:tblGrid>
              <a:tr h="368503">
                <a:tc>
                  <a:txBody>
                    <a:bodyPr/>
                    <a:lstStyle/>
                    <a:p>
                      <a:pPr algn="ctr">
                        <a:buNone/>
                      </a:pPr>
                      <a:r>
                        <a:rPr lang="en-IN" altLang="en-GB" b="1">
                          <a:solidFill>
                            <a:schemeClr val="tx2">
                              <a:lumMod val="50000"/>
                            </a:schemeClr>
                          </a:solidFill>
                        </a:rPr>
                        <a:t>T01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1,2,5</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2,4</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1,2,4</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T05</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T06</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35" name="Table 34"/>
          <p:cNvGraphicFramePr/>
          <p:nvPr/>
        </p:nvGraphicFramePr>
        <p:xfrm>
          <a:off x="3517106" y="1539240"/>
          <a:ext cx="1911370" cy="1841500"/>
        </p:xfrm>
        <a:graphic>
          <a:graphicData uri="http://schemas.openxmlformats.org/drawingml/2006/table">
            <a:tbl>
              <a:tblPr firstRow="1" bandRow="1">
                <a:tableStyleId>{5C22544A-7EE6-4342-B048-85BDC9FD1C3A}</a:tableStyleId>
              </a:tblPr>
              <a:tblGrid>
                <a:gridCol w="955685"/>
                <a:gridCol w="955685"/>
              </a:tblGrid>
              <a:tr h="368300">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r>
            </a:tbl>
          </a:graphicData>
        </a:graphic>
      </p:graphicFrame>
      <p:graphicFrame>
        <p:nvGraphicFramePr>
          <p:cNvPr id="36" name="Table 35"/>
          <p:cNvGraphicFramePr/>
          <p:nvPr/>
        </p:nvGraphicFramePr>
        <p:xfrm>
          <a:off x="6940643" y="1447800"/>
          <a:ext cx="1898082" cy="1841500"/>
        </p:xfrm>
        <a:graphic>
          <a:graphicData uri="http://schemas.openxmlformats.org/drawingml/2006/table">
            <a:tbl>
              <a:tblPr firstRow="1" bandRow="1">
                <a:tableStyleId>{5C22544A-7EE6-4342-B048-85BDC9FD1C3A}</a:tableStyleId>
              </a:tblPr>
              <a:tblGrid>
                <a:gridCol w="949041"/>
                <a:gridCol w="949041"/>
              </a:tblGrid>
              <a:tr h="368300">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r>
              <a:tr h="368300">
                <a:tc>
                  <a:txBody>
                    <a:bodyPr/>
                    <a:lstStyle/>
                    <a:p>
                      <a:pPr algn="ctr">
                        <a:buNone/>
                      </a:pPr>
                      <a:endParaRPr lang="en-IN" altLang="en-GB"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b="1">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37" name="Table 36"/>
          <p:cNvGraphicFramePr/>
          <p:nvPr/>
        </p:nvGraphicFramePr>
        <p:xfrm>
          <a:off x="891971" y="5071110"/>
          <a:ext cx="1927430" cy="1104900"/>
        </p:xfrm>
        <a:graphic>
          <a:graphicData uri="http://schemas.openxmlformats.org/drawingml/2006/table">
            <a:tbl>
              <a:tblPr firstRow="1" bandRow="1">
                <a:tableStyleId>{5C22544A-7EE6-4342-B048-85BDC9FD1C3A}</a:tableStyleId>
              </a:tblPr>
              <a:tblGrid>
                <a:gridCol w="963715"/>
                <a:gridCol w="963715"/>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38" name="Table 37"/>
          <p:cNvGraphicFramePr/>
          <p:nvPr/>
        </p:nvGraphicFramePr>
        <p:xfrm>
          <a:off x="5445919" y="5137785"/>
          <a:ext cx="3400424" cy="1104900"/>
        </p:xfrm>
        <a:graphic>
          <a:graphicData uri="http://schemas.openxmlformats.org/drawingml/2006/table">
            <a:tbl>
              <a:tblPr firstRow="1" bandRow="1">
                <a:tableStyleId>{5C22544A-7EE6-4342-B048-85BDC9FD1C3A}</a:tableStyleId>
              </a:tblPr>
              <a:tblGrid>
                <a:gridCol w="850106"/>
                <a:gridCol w="850106"/>
                <a:gridCol w="850106"/>
                <a:gridCol w="850106"/>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39" name="Table 38"/>
          <p:cNvGraphicFramePr/>
          <p:nvPr/>
        </p:nvGraphicFramePr>
        <p:xfrm>
          <a:off x="539552" y="914396"/>
          <a:ext cx="1944216" cy="2965944"/>
        </p:xfrm>
        <a:graphic>
          <a:graphicData uri="http://schemas.openxmlformats.org/drawingml/2006/table">
            <a:tbl>
              <a:tblPr firstRow="1" bandRow="1">
                <a:tableStyleId>{5C22544A-7EE6-4342-B048-85BDC9FD1C3A}</a:tableStyleId>
              </a:tblPr>
              <a:tblGrid>
                <a:gridCol w="972108"/>
                <a:gridCol w="972108"/>
              </a:tblGrid>
              <a:tr h="368503">
                <a:tc>
                  <a:txBody>
                    <a:bodyPr/>
                    <a:lstStyle/>
                    <a:p>
                      <a:pPr algn="ctr">
                        <a:buNone/>
                      </a:pPr>
                      <a:r>
                        <a:rPr lang="en-IN" altLang="en-GB" b="1">
                          <a:solidFill>
                            <a:schemeClr val="tx2">
                              <a:lumMod val="50000"/>
                            </a:schemeClr>
                          </a:solidFill>
                        </a:rPr>
                        <a:t>T01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1,2,5</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2,4</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1,2,4</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T05</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T06</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T07</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1,3</a:t>
                      </a:r>
                    </a:p>
                  </a:txBody>
                  <a:tcPr marL="68580" marR="68580" anchor="ctr">
                    <a:solidFill>
                      <a:schemeClr val="accent3">
                        <a:lumMod val="20000"/>
                        <a:lumOff val="80000"/>
                      </a:schemeClr>
                    </a:solidFill>
                  </a:tcPr>
                </a:tc>
              </a:tr>
              <a:tr h="371063">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40" name="Table 39"/>
          <p:cNvGraphicFramePr/>
          <p:nvPr/>
        </p:nvGraphicFramePr>
        <p:xfrm>
          <a:off x="3524726" y="1540510"/>
          <a:ext cx="1911370" cy="1841500"/>
        </p:xfrm>
        <a:graphic>
          <a:graphicData uri="http://schemas.openxmlformats.org/drawingml/2006/table">
            <a:tbl>
              <a:tblPr firstRow="1" bandRow="1">
                <a:tableStyleId>{5C22544A-7EE6-4342-B048-85BDC9FD1C3A}</a:tableStyleId>
              </a:tblPr>
              <a:tblGrid>
                <a:gridCol w="955685"/>
                <a:gridCol w="955685"/>
              </a:tblGrid>
              <a:tr h="368300">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r>
            </a:tbl>
          </a:graphicData>
        </a:graphic>
      </p:graphicFrame>
      <p:graphicFrame>
        <p:nvGraphicFramePr>
          <p:cNvPr id="41" name="Table 40"/>
          <p:cNvGraphicFramePr/>
          <p:nvPr/>
        </p:nvGraphicFramePr>
        <p:xfrm>
          <a:off x="6948263" y="1449070"/>
          <a:ext cx="1898082" cy="1841500"/>
        </p:xfrm>
        <a:graphic>
          <a:graphicData uri="http://schemas.openxmlformats.org/drawingml/2006/table">
            <a:tbl>
              <a:tblPr firstRow="1" bandRow="1">
                <a:tableStyleId>{5C22544A-7EE6-4342-B048-85BDC9FD1C3A}</a:tableStyleId>
              </a:tblPr>
              <a:tblGrid>
                <a:gridCol w="949041"/>
                <a:gridCol w="949041"/>
              </a:tblGrid>
              <a:tr h="368300">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42" name="Table 41"/>
          <p:cNvGraphicFramePr/>
          <p:nvPr/>
        </p:nvGraphicFramePr>
        <p:xfrm>
          <a:off x="899591" y="5072380"/>
          <a:ext cx="1927430" cy="1104900"/>
        </p:xfrm>
        <a:graphic>
          <a:graphicData uri="http://schemas.openxmlformats.org/drawingml/2006/table">
            <a:tbl>
              <a:tblPr firstRow="1" bandRow="1">
                <a:tableStyleId>{5C22544A-7EE6-4342-B048-85BDC9FD1C3A}</a:tableStyleId>
              </a:tblPr>
              <a:tblGrid>
                <a:gridCol w="963715"/>
                <a:gridCol w="963715"/>
              </a:tblGrid>
              <a:tr h="368300">
                <a:tc>
                  <a:txBody>
                    <a:bodyPr/>
                    <a:lstStyle/>
                    <a:p>
                      <a:pPr algn="ctr">
                        <a:buNone/>
                      </a:pPr>
                      <a:r>
                        <a:rPr lang="en-IN" altLang="en-GB">
                          <a:solidFill>
                            <a:schemeClr val="tx2">
                              <a:lumMod val="50000"/>
                            </a:schemeClr>
                          </a:solidFill>
                        </a:rPr>
                        <a:t>1,3</a:t>
                      </a: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43" name="Table 42"/>
          <p:cNvGraphicFramePr/>
          <p:nvPr/>
        </p:nvGraphicFramePr>
        <p:xfrm>
          <a:off x="5453539" y="5139055"/>
          <a:ext cx="3400424" cy="1104900"/>
        </p:xfrm>
        <a:graphic>
          <a:graphicData uri="http://schemas.openxmlformats.org/drawingml/2006/table">
            <a:tbl>
              <a:tblPr firstRow="1" bandRow="1">
                <a:tableStyleId>{5C22544A-7EE6-4342-B048-85BDC9FD1C3A}</a:tableStyleId>
              </a:tblPr>
              <a:tblGrid>
                <a:gridCol w="850106"/>
                <a:gridCol w="850106"/>
                <a:gridCol w="850106"/>
                <a:gridCol w="850106"/>
              </a:tblGrid>
              <a:tr h="368300">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r>
                        <a:rPr lang="en-IN" altLang="en-GB">
                          <a:solidFill>
                            <a:schemeClr val="tx2">
                              <a:lumMod val="50000"/>
                            </a:schemeClr>
                          </a:solidFill>
                        </a:rPr>
                        <a:t>1,3</a:t>
                      </a: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44" name="Table 43"/>
          <p:cNvGraphicFramePr/>
          <p:nvPr/>
        </p:nvGraphicFramePr>
        <p:xfrm>
          <a:off x="539552" y="909320"/>
          <a:ext cx="1944216" cy="3239763"/>
        </p:xfrm>
        <a:graphic>
          <a:graphicData uri="http://schemas.openxmlformats.org/drawingml/2006/table">
            <a:tbl>
              <a:tblPr firstRow="1" bandRow="1">
                <a:tableStyleId>{5C22544A-7EE6-4342-B048-85BDC9FD1C3A}</a:tableStyleId>
              </a:tblPr>
              <a:tblGrid>
                <a:gridCol w="972108"/>
                <a:gridCol w="972108"/>
              </a:tblGrid>
              <a:tr h="368504">
                <a:tc>
                  <a:txBody>
                    <a:bodyPr/>
                    <a:lstStyle/>
                    <a:p>
                      <a:pPr algn="ctr">
                        <a:buNone/>
                      </a:pPr>
                      <a:r>
                        <a:rPr lang="en-IN" altLang="en-GB" b="1" dirty="0">
                          <a:solidFill>
                            <a:schemeClr val="tx2">
                              <a:lumMod val="50000"/>
                            </a:schemeClr>
                          </a:solidFill>
                        </a:rPr>
                        <a:t>T01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1,2,5</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2,4</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1,2,4</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T05</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T06</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r>
              <a:tr h="371063">
                <a:tc>
                  <a:txBody>
                    <a:bodyPr/>
                    <a:lstStyle/>
                    <a:p>
                      <a:pPr algn="ctr">
                        <a:buNone/>
                      </a:pPr>
                      <a:r>
                        <a:rPr lang="en-IN" altLang="en-GB" b="1">
                          <a:solidFill>
                            <a:schemeClr val="tx2">
                              <a:lumMod val="50000"/>
                            </a:schemeClr>
                          </a:solidFill>
                        </a:rPr>
                        <a:t>T07</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1,3</a:t>
                      </a:r>
                    </a:p>
                  </a:txBody>
                  <a:tcPr marL="68580" marR="68580" anchor="ctr">
                    <a:solidFill>
                      <a:schemeClr val="accent3">
                        <a:lumMod val="20000"/>
                        <a:lumOff val="80000"/>
                      </a:schemeClr>
                    </a:solidFill>
                  </a:tcPr>
                </a:tc>
              </a:tr>
              <a:tr h="644881">
                <a:tc>
                  <a:txBody>
                    <a:bodyPr/>
                    <a:lstStyle/>
                    <a:p>
                      <a:pPr algn="ctr">
                        <a:buNone/>
                      </a:pPr>
                      <a:r>
                        <a:rPr lang="en-IN" altLang="en-GB" b="1">
                          <a:solidFill>
                            <a:schemeClr val="tx2">
                              <a:lumMod val="50000"/>
                            </a:schemeClr>
                          </a:solidFill>
                        </a:rPr>
                        <a:t>T08</a:t>
                      </a:r>
                    </a:p>
                  </a:txBody>
                  <a:tcPr marL="68580" marR="68580" anchor="ctr">
                    <a:solidFill>
                      <a:schemeClr val="accent3">
                        <a:lumMod val="20000"/>
                        <a:lumOff val="80000"/>
                      </a:schemeClr>
                    </a:solidFill>
                  </a:tcPr>
                </a:tc>
                <a:tc>
                  <a:txBody>
                    <a:bodyPr/>
                    <a:lstStyle/>
                    <a:p>
                      <a:pPr algn="ctr">
                        <a:buNone/>
                      </a:pPr>
                      <a:r>
                        <a:rPr lang="en-IN" altLang="en-GB" b="1" dirty="0">
                          <a:solidFill>
                            <a:schemeClr val="tx2">
                              <a:lumMod val="50000"/>
                            </a:schemeClr>
                          </a:solidFill>
                        </a:rPr>
                        <a:t>1,2,3,5</a:t>
                      </a:r>
                    </a:p>
                  </a:txBody>
                  <a:tcPr marL="68580" marR="68580" anchor="ctr">
                    <a:solidFill>
                      <a:schemeClr val="accent3">
                        <a:lumMod val="20000"/>
                        <a:lumOff val="80000"/>
                      </a:schemeClr>
                    </a:solidFill>
                  </a:tcPr>
                </a:tc>
              </a:tr>
            </a:tbl>
          </a:graphicData>
        </a:graphic>
      </p:graphicFrame>
      <p:graphicFrame>
        <p:nvGraphicFramePr>
          <p:cNvPr id="45" name="Table 44"/>
          <p:cNvGraphicFramePr/>
          <p:nvPr/>
        </p:nvGraphicFramePr>
        <p:xfrm>
          <a:off x="3524726" y="1535430"/>
          <a:ext cx="1911370" cy="1841500"/>
        </p:xfrm>
        <a:graphic>
          <a:graphicData uri="http://schemas.openxmlformats.org/drawingml/2006/table">
            <a:tbl>
              <a:tblPr firstRow="1" bandRow="1">
                <a:tableStyleId>{5C22544A-7EE6-4342-B048-85BDC9FD1C3A}</a:tableStyleId>
              </a:tblPr>
              <a:tblGrid>
                <a:gridCol w="955685"/>
                <a:gridCol w="955685"/>
              </a:tblGrid>
              <a:tr h="368300">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6</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4</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r>
            </a:tbl>
          </a:graphicData>
        </a:graphic>
      </p:graphicFrame>
      <p:graphicFrame>
        <p:nvGraphicFramePr>
          <p:cNvPr id="46" name="Table 45"/>
          <p:cNvGraphicFramePr/>
          <p:nvPr/>
        </p:nvGraphicFramePr>
        <p:xfrm>
          <a:off x="6948263" y="1443990"/>
          <a:ext cx="1898082" cy="1841500"/>
        </p:xfrm>
        <a:graphic>
          <a:graphicData uri="http://schemas.openxmlformats.org/drawingml/2006/table">
            <a:tbl>
              <a:tblPr firstRow="1" bandRow="1">
                <a:tableStyleId>{5C22544A-7EE6-4342-B048-85BDC9FD1C3A}</a:tableStyleId>
              </a:tblPr>
              <a:tblGrid>
                <a:gridCol w="949041"/>
                <a:gridCol w="949041"/>
              </a:tblGrid>
              <a:tr h="368300">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6</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5</a:t>
                      </a: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bl>
          </a:graphicData>
        </a:graphic>
      </p:graphicFrame>
      <p:graphicFrame>
        <p:nvGraphicFramePr>
          <p:cNvPr id="47" name="Table 46"/>
          <p:cNvGraphicFramePr/>
          <p:nvPr/>
        </p:nvGraphicFramePr>
        <p:xfrm>
          <a:off x="899591" y="5067300"/>
          <a:ext cx="1927430" cy="1104900"/>
        </p:xfrm>
        <a:graphic>
          <a:graphicData uri="http://schemas.openxmlformats.org/drawingml/2006/table">
            <a:tbl>
              <a:tblPr firstRow="1" bandRow="1">
                <a:tableStyleId>{5C22544A-7EE6-4342-B048-85BDC9FD1C3A}</a:tableStyleId>
              </a:tblPr>
              <a:tblGrid>
                <a:gridCol w="963715"/>
                <a:gridCol w="963715"/>
              </a:tblGrid>
              <a:tr h="368300">
                <a:tc>
                  <a:txBody>
                    <a:bodyPr/>
                    <a:lstStyle/>
                    <a:p>
                      <a:pPr algn="ctr">
                        <a:buNone/>
                      </a:pPr>
                      <a:r>
                        <a:rPr lang="en-IN" altLang="en-GB" b="1" dirty="0">
                          <a:solidFill>
                            <a:schemeClr val="tx2">
                              <a:lumMod val="50000"/>
                            </a:schemeClr>
                          </a:solidFill>
                        </a:rPr>
                        <a:t>1,2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1,3</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a:t>
                      </a: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c>
                  <a:txBody>
                    <a:bodyPr/>
                    <a:lstStyle/>
                    <a:p>
                      <a:pPr algn="ctr">
                        <a:buNone/>
                      </a:pPr>
                      <a:r>
                        <a:rPr lang="en-IN" altLang="en-GB" b="1" dirty="0">
                          <a:solidFill>
                            <a:schemeClr val="tx2">
                              <a:lumMod val="50000"/>
                            </a:schemeClr>
                          </a:solidFill>
                        </a:rPr>
                        <a:t>1</a:t>
                      </a:r>
                    </a:p>
                  </a:txBody>
                  <a:tcPr marL="68580" marR="68580" anchor="ctr">
                    <a:solidFill>
                      <a:schemeClr val="accent3">
                        <a:lumMod val="20000"/>
                        <a:lumOff val="80000"/>
                      </a:schemeClr>
                    </a:solidFill>
                  </a:tcPr>
                </a:tc>
              </a:tr>
            </a:tbl>
          </a:graphicData>
        </a:graphic>
      </p:graphicFrame>
      <p:graphicFrame>
        <p:nvGraphicFramePr>
          <p:cNvPr id="48" name="Table 47"/>
          <p:cNvGraphicFramePr/>
          <p:nvPr/>
        </p:nvGraphicFramePr>
        <p:xfrm>
          <a:off x="5453539" y="5133975"/>
          <a:ext cx="3400424" cy="1104900"/>
        </p:xfrm>
        <a:graphic>
          <a:graphicData uri="http://schemas.openxmlformats.org/drawingml/2006/table">
            <a:tbl>
              <a:tblPr firstRow="1" bandRow="1">
                <a:tableStyleId>{5C22544A-7EE6-4342-B048-85BDC9FD1C3A}</a:tableStyleId>
              </a:tblPr>
              <a:tblGrid>
                <a:gridCol w="850106"/>
                <a:gridCol w="850106"/>
                <a:gridCol w="850106"/>
                <a:gridCol w="850106"/>
              </a:tblGrid>
              <a:tr h="368300">
                <a:tc>
                  <a:txBody>
                    <a:bodyPr/>
                    <a:lstStyle/>
                    <a:p>
                      <a:pPr algn="ctr">
                        <a:buNone/>
                      </a:pPr>
                      <a:endParaRPr lang="en-IN" altLang="en-GB"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1,3</a:t>
                      </a:r>
                    </a:p>
                  </a:txBody>
                  <a:tcPr marL="68580" marR="68580" anchor="ctr">
                    <a:solidFill>
                      <a:schemeClr val="accent3">
                        <a:lumMod val="20000"/>
                        <a:lumOff val="80000"/>
                      </a:schemeClr>
                    </a:solidFill>
                  </a:tcPr>
                </a:tc>
                <a:tc>
                  <a:txBody>
                    <a:bodyPr/>
                    <a:lstStyle/>
                    <a:p>
                      <a:pPr algn="ctr">
                        <a:buNone/>
                      </a:pPr>
                      <a:endParaRPr lang="en-IN" altLang="en-GB"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IN" altLang="en-GB" b="1">
                        <a:solidFill>
                          <a:schemeClr val="tx2">
                            <a:lumMod val="50000"/>
                          </a:schemeClr>
                        </a:solidFill>
                      </a:endParaRPr>
                    </a:p>
                  </a:txBody>
                  <a:tcPr marL="68580" marR="68580" anchor="ctr">
                    <a:solidFill>
                      <a:schemeClr val="accent3">
                        <a:lumMod val="20000"/>
                        <a:lumOff val="80000"/>
                      </a:schemeClr>
                    </a:solidFill>
                  </a:tcPr>
                </a:tc>
              </a:tr>
              <a:tr h="368300">
                <a:tc>
                  <a:txBody>
                    <a:bodyPr/>
                    <a:lstStyle/>
                    <a:p>
                      <a:pPr algn="ctr">
                        <a:buNone/>
                      </a:pPr>
                      <a:r>
                        <a:rPr lang="en-IN" altLang="en-GB" b="1">
                          <a:solidFill>
                            <a:schemeClr val="tx2">
                              <a:lumMod val="50000"/>
                            </a:schemeClr>
                          </a:solidFill>
                        </a:rPr>
                        <a:t>1,2</a:t>
                      </a: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1,3</a:t>
                      </a: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r>
                        <a:rPr lang="en-IN" altLang="en-GB" b="1">
                          <a:solidFill>
                            <a:schemeClr val="tx2">
                              <a:lumMod val="50000"/>
                            </a:schemeClr>
                          </a:solidFill>
                        </a:rPr>
                        <a:t>2,3</a:t>
                      </a:r>
                    </a:p>
                  </a:txBody>
                  <a:tcPr marL="68580" marR="68580" anchor="ctr">
                    <a:solidFill>
                      <a:schemeClr val="accent3">
                        <a:lumMod val="20000"/>
                        <a:lumOff val="80000"/>
                      </a:schemeClr>
                    </a:solidFill>
                  </a:tcPr>
                </a:tc>
              </a:tr>
              <a:tr h="368300">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c>
                  <a:txBody>
                    <a:bodyPr/>
                    <a:lstStyle/>
                    <a:p>
                      <a:pPr algn="ctr">
                        <a:buNone/>
                      </a:pPr>
                      <a:endParaRPr lang="en-GB" altLang="en-US" b="1">
                        <a:solidFill>
                          <a:schemeClr val="tx2">
                            <a:lumMod val="50000"/>
                          </a:schemeClr>
                        </a:solidFill>
                      </a:endParaRPr>
                    </a:p>
                  </a:txBody>
                  <a:tcPr marL="68580" marR="68580" anchor="ctr">
                    <a:solidFill>
                      <a:schemeClr val="accent3">
                        <a:lumMod val="20000"/>
                        <a:lumOff val="80000"/>
                      </a:schemeClr>
                    </a:solidFill>
                  </a:tcPr>
                </a:tc>
              </a:tr>
            </a:tbl>
          </a:graphicData>
        </a:graphic>
      </p:graphicFrame>
      <p:sp>
        <p:nvSpPr>
          <p:cNvPr id="49" name="Right Arrow 48"/>
          <p:cNvSpPr/>
          <p:nvPr/>
        </p:nvSpPr>
        <p:spPr>
          <a:xfrm>
            <a:off x="2538413" y="2033905"/>
            <a:ext cx="751999" cy="2819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ltLang="en-US"/>
          </a:p>
        </p:txBody>
      </p:sp>
      <p:sp>
        <p:nvSpPr>
          <p:cNvPr id="50" name="Right Arrow 49"/>
          <p:cNvSpPr/>
          <p:nvPr/>
        </p:nvSpPr>
        <p:spPr>
          <a:xfrm>
            <a:off x="5677853" y="2110740"/>
            <a:ext cx="751999" cy="2819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ltLang="en-US"/>
          </a:p>
        </p:txBody>
      </p:sp>
      <p:sp>
        <p:nvSpPr>
          <p:cNvPr id="51" name="Right Arrow 50"/>
          <p:cNvSpPr/>
          <p:nvPr/>
        </p:nvSpPr>
        <p:spPr>
          <a:xfrm rot="10800000">
            <a:off x="3656172" y="5275580"/>
            <a:ext cx="751999" cy="2819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ltLang="en-US"/>
          </a:p>
        </p:txBody>
      </p:sp>
      <p:sp>
        <p:nvSpPr>
          <p:cNvPr id="52" name="Right Arrow 51"/>
          <p:cNvSpPr/>
          <p:nvPr/>
        </p:nvSpPr>
        <p:spPr>
          <a:xfrm rot="5400000">
            <a:off x="7707071" y="3966338"/>
            <a:ext cx="714633" cy="21602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ltLang="en-US"/>
          </a:p>
        </p:txBody>
      </p:sp>
      <p:sp>
        <p:nvSpPr>
          <p:cNvPr id="53" name="Text Box 56"/>
          <p:cNvSpPr txBox="1"/>
          <p:nvPr/>
        </p:nvSpPr>
        <p:spPr>
          <a:xfrm>
            <a:off x="467544" y="0"/>
            <a:ext cx="2455376" cy="369332"/>
          </a:xfrm>
          <a:prstGeom prst="rect">
            <a:avLst/>
          </a:prstGeom>
          <a:noFill/>
        </p:spPr>
        <p:txBody>
          <a:bodyPr wrap="square" rtlCol="0">
            <a:spAutoFit/>
          </a:bodyPr>
          <a:lstStyle/>
          <a:p>
            <a:r>
              <a:rPr lang="en-IN" altLang="en-GB"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 ESSENCE" pitchFamily="2" charset="0"/>
              </a:rPr>
              <a:t>TRANSACTION TABLE T</a:t>
            </a:r>
          </a:p>
        </p:txBody>
      </p:sp>
      <p:sp>
        <p:nvSpPr>
          <p:cNvPr id="54" name="Text Box 57"/>
          <p:cNvSpPr txBox="1"/>
          <p:nvPr/>
        </p:nvSpPr>
        <p:spPr>
          <a:xfrm>
            <a:off x="3401377" y="332656"/>
            <a:ext cx="2106727" cy="369332"/>
          </a:xfrm>
          <a:prstGeom prst="rect">
            <a:avLst/>
          </a:prstGeom>
          <a:noFill/>
        </p:spPr>
        <p:txBody>
          <a:bodyPr wrap="square" rtlCol="0">
            <a:spAutoFit/>
          </a:bodyPr>
          <a:lstStyle/>
          <a:p>
            <a:r>
              <a:rPr lang="en-IN" altLang="en-GB"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 ESSENCE" pitchFamily="2" charset="0"/>
              </a:rPr>
              <a:t>CANDIDATE TABLE C1</a:t>
            </a:r>
          </a:p>
        </p:txBody>
      </p:sp>
      <p:sp>
        <p:nvSpPr>
          <p:cNvPr id="55" name="Text Box 58"/>
          <p:cNvSpPr txBox="1"/>
          <p:nvPr/>
        </p:nvSpPr>
        <p:spPr>
          <a:xfrm>
            <a:off x="6444209" y="404664"/>
            <a:ext cx="2748846" cy="369332"/>
          </a:xfrm>
          <a:prstGeom prst="rect">
            <a:avLst/>
          </a:prstGeom>
          <a:noFill/>
        </p:spPr>
        <p:txBody>
          <a:bodyPr wrap="square" rtlCol="0">
            <a:spAutoFit/>
          </a:bodyPr>
          <a:lstStyle/>
          <a:p>
            <a:r>
              <a:rPr lang="en-IN" altLang="en-GB"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 ESSENCE" pitchFamily="2" charset="0"/>
              </a:rPr>
              <a:t>FRQUENT ITEMSET TABLE L1</a:t>
            </a:r>
          </a:p>
        </p:txBody>
      </p:sp>
      <p:sp>
        <p:nvSpPr>
          <p:cNvPr id="56" name="Text Box 59"/>
          <p:cNvSpPr txBox="1"/>
          <p:nvPr/>
        </p:nvSpPr>
        <p:spPr>
          <a:xfrm>
            <a:off x="323529" y="4260850"/>
            <a:ext cx="3528392" cy="369332"/>
          </a:xfrm>
          <a:prstGeom prst="rect">
            <a:avLst/>
          </a:prstGeom>
          <a:noFill/>
        </p:spPr>
        <p:txBody>
          <a:bodyPr wrap="square" rtlCol="0">
            <a:spAutoFit/>
          </a:bodyPr>
          <a:lstStyle/>
          <a:p>
            <a:r>
              <a:rPr lang="en-IN" altLang="en-GB"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 ESSENCE" pitchFamily="2" charset="0"/>
              </a:rPr>
              <a:t>FRQUENT ITEMSET TABLE L2</a:t>
            </a:r>
          </a:p>
        </p:txBody>
      </p:sp>
      <p:sp>
        <p:nvSpPr>
          <p:cNvPr id="57" name="Text Box 60"/>
          <p:cNvSpPr txBox="1"/>
          <p:nvPr/>
        </p:nvSpPr>
        <p:spPr>
          <a:xfrm>
            <a:off x="5379720" y="4260850"/>
            <a:ext cx="1978343" cy="369332"/>
          </a:xfrm>
          <a:prstGeom prst="rect">
            <a:avLst/>
          </a:prstGeom>
          <a:noFill/>
        </p:spPr>
        <p:txBody>
          <a:bodyPr wrap="square" rtlCol="0">
            <a:spAutoFit/>
          </a:bodyPr>
          <a:lstStyle/>
          <a:p>
            <a:r>
              <a:rPr lang="en-IN" altLang="en-GB"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 ESSENCE" pitchFamily="2" charset="0"/>
              </a:rPr>
              <a:t>HASH TABLE H2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3" presetClass="entr" presetSubtype="1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par>
                                <p:cTn id="31" presetID="3" presetClass="entr" presetSubtype="1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par>
                                <p:cTn id="42" presetID="3" presetClass="entr" presetSubtype="1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par>
                                <p:cTn id="45" presetID="3" presetClass="entr" presetSubtype="1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par>
                                <p:cTn id="48" presetID="3" presetClass="entr" presetSubtype="1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blinds(horizontal)">
                                      <p:cBhvr>
                                        <p:cTn id="50" dur="500"/>
                                        <p:tgtEl>
                                          <p:spTgt spid="22"/>
                                        </p:tgtEl>
                                      </p:cBhvr>
                                    </p:animEffect>
                                  </p:childTnLst>
                                </p:cTn>
                              </p:par>
                              <p:par>
                                <p:cTn id="51" presetID="3" presetClass="entr" presetSubtype="1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linds(horizontal)">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linds(horizontal)">
                                      <p:cBhvr>
                                        <p:cTn id="58" dur="500"/>
                                        <p:tgtEl>
                                          <p:spTgt spid="24"/>
                                        </p:tgtEl>
                                      </p:cBhvr>
                                    </p:animEffect>
                                  </p:childTnLst>
                                </p:cTn>
                              </p:par>
                              <p:par>
                                <p:cTn id="59" presetID="3" presetClass="entr" presetSubtype="1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linds(horizontal)">
                                      <p:cBhvr>
                                        <p:cTn id="61" dur="500"/>
                                        <p:tgtEl>
                                          <p:spTgt spid="25"/>
                                        </p:tgtEl>
                                      </p:cBhvr>
                                    </p:animEffect>
                                  </p:childTnLst>
                                </p:cTn>
                              </p:par>
                              <p:par>
                                <p:cTn id="62" presetID="3" presetClass="entr" presetSubtype="1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linds(horizontal)">
                                      <p:cBhvr>
                                        <p:cTn id="64" dur="500"/>
                                        <p:tgtEl>
                                          <p:spTgt spid="26"/>
                                        </p:tgtEl>
                                      </p:cBhvr>
                                    </p:animEffect>
                                  </p:childTnLst>
                                </p:cTn>
                              </p:par>
                              <p:par>
                                <p:cTn id="65" presetID="3" presetClass="entr" presetSubtype="1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par>
                                <p:cTn id="68" presetID="3" presetClass="entr" presetSubtype="1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blinds(horizontal)">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blinds(horizontal)">
                                      <p:cBhvr>
                                        <p:cTn id="75" dur="500"/>
                                        <p:tgtEl>
                                          <p:spTgt spid="29"/>
                                        </p:tgtEl>
                                      </p:cBhvr>
                                    </p:animEffect>
                                  </p:childTnLst>
                                </p:cTn>
                              </p:par>
                              <p:par>
                                <p:cTn id="76" presetID="3" presetClass="entr" presetSubtype="10"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blinds(horizontal)">
                                      <p:cBhvr>
                                        <p:cTn id="78" dur="500"/>
                                        <p:tgtEl>
                                          <p:spTgt spid="30"/>
                                        </p:tgtEl>
                                      </p:cBhvr>
                                    </p:animEffect>
                                  </p:childTnLst>
                                </p:cTn>
                              </p:par>
                              <p:par>
                                <p:cTn id="79" presetID="3" presetClass="entr" presetSubtype="1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blinds(horizontal)">
                                      <p:cBhvr>
                                        <p:cTn id="81" dur="500"/>
                                        <p:tgtEl>
                                          <p:spTgt spid="31"/>
                                        </p:tgtEl>
                                      </p:cBhvr>
                                    </p:animEffect>
                                  </p:childTnLst>
                                </p:cTn>
                              </p:par>
                              <p:par>
                                <p:cTn id="82" presetID="3" presetClass="entr" presetSubtype="10"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blinds(horizontal)">
                                      <p:cBhvr>
                                        <p:cTn id="84" dur="500"/>
                                        <p:tgtEl>
                                          <p:spTgt spid="32"/>
                                        </p:tgtEl>
                                      </p:cBhvr>
                                    </p:animEffect>
                                  </p:childTnLst>
                                </p:cTn>
                              </p:par>
                              <p:par>
                                <p:cTn id="85" presetID="3" presetClass="entr" presetSubtype="10"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blinds(horizontal)">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blinds(horizontal)">
                                      <p:cBhvr>
                                        <p:cTn id="92" dur="500"/>
                                        <p:tgtEl>
                                          <p:spTgt spid="34"/>
                                        </p:tgtEl>
                                      </p:cBhvr>
                                    </p:animEffect>
                                  </p:childTnLst>
                                </p:cTn>
                              </p:par>
                              <p:par>
                                <p:cTn id="93" presetID="3" presetClass="entr" presetSubtype="1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blinds(horizontal)">
                                      <p:cBhvr>
                                        <p:cTn id="95" dur="500"/>
                                        <p:tgtEl>
                                          <p:spTgt spid="35"/>
                                        </p:tgtEl>
                                      </p:cBhvr>
                                    </p:animEffect>
                                  </p:childTnLst>
                                </p:cTn>
                              </p:par>
                              <p:par>
                                <p:cTn id="96" presetID="3" presetClass="entr" presetSubtype="10" fill="hold"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blinds(horizontal)">
                                      <p:cBhvr>
                                        <p:cTn id="98" dur="500"/>
                                        <p:tgtEl>
                                          <p:spTgt spid="36"/>
                                        </p:tgtEl>
                                      </p:cBhvr>
                                    </p:animEffect>
                                  </p:childTnLst>
                                </p:cTn>
                              </p:par>
                              <p:par>
                                <p:cTn id="99" presetID="3" presetClass="entr" presetSubtype="1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blinds(horizontal)">
                                      <p:cBhvr>
                                        <p:cTn id="101" dur="500"/>
                                        <p:tgtEl>
                                          <p:spTgt spid="37"/>
                                        </p:tgtEl>
                                      </p:cBhvr>
                                    </p:animEffect>
                                  </p:childTnLst>
                                </p:cTn>
                              </p:par>
                              <p:par>
                                <p:cTn id="102" presetID="3" presetClass="entr" presetSubtype="10" fill="hold"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blinds(horizontal)">
                                      <p:cBhvr>
                                        <p:cTn id="104" dur="500"/>
                                        <p:tgtEl>
                                          <p:spTgt spid="38"/>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blinds(horizontal)">
                                      <p:cBhvr>
                                        <p:cTn id="109" dur="500"/>
                                        <p:tgtEl>
                                          <p:spTgt spid="39"/>
                                        </p:tgtEl>
                                      </p:cBhvr>
                                    </p:animEffect>
                                  </p:childTnLst>
                                </p:cTn>
                              </p:par>
                              <p:par>
                                <p:cTn id="110" presetID="3" presetClass="entr" presetSubtype="1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blinds(horizontal)">
                                      <p:cBhvr>
                                        <p:cTn id="112" dur="500"/>
                                        <p:tgtEl>
                                          <p:spTgt spid="40"/>
                                        </p:tgtEl>
                                      </p:cBhvr>
                                    </p:animEffect>
                                  </p:childTnLst>
                                </p:cTn>
                              </p:par>
                              <p:par>
                                <p:cTn id="113" presetID="3" presetClass="entr" presetSubtype="1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blinds(horizontal)">
                                      <p:cBhvr>
                                        <p:cTn id="115" dur="500"/>
                                        <p:tgtEl>
                                          <p:spTgt spid="41"/>
                                        </p:tgtEl>
                                      </p:cBhvr>
                                    </p:animEffect>
                                  </p:childTnLst>
                                </p:cTn>
                              </p:par>
                              <p:par>
                                <p:cTn id="116" presetID="3" presetClass="entr" presetSubtype="10" fill="hold"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blinds(horizontal)">
                                      <p:cBhvr>
                                        <p:cTn id="118" dur="500"/>
                                        <p:tgtEl>
                                          <p:spTgt spid="42"/>
                                        </p:tgtEl>
                                      </p:cBhvr>
                                    </p:animEffect>
                                  </p:childTnLst>
                                </p:cTn>
                              </p:par>
                              <p:par>
                                <p:cTn id="119" presetID="3" presetClass="entr" presetSubtype="10" fill="hold"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blinds(horizontal)">
                                      <p:cBhvr>
                                        <p:cTn id="121" dur="500"/>
                                        <p:tgtEl>
                                          <p:spTgt spid="43"/>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nodeType="click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blinds(horizontal)">
                                      <p:cBhvr>
                                        <p:cTn id="126" dur="500"/>
                                        <p:tgtEl>
                                          <p:spTgt spid="44"/>
                                        </p:tgtEl>
                                      </p:cBhvr>
                                    </p:animEffect>
                                  </p:childTnLst>
                                </p:cTn>
                              </p:par>
                              <p:par>
                                <p:cTn id="127" presetID="3" presetClass="entr" presetSubtype="10" fill="hold" nodeType="with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blinds(horizontal)">
                                      <p:cBhvr>
                                        <p:cTn id="129" dur="500"/>
                                        <p:tgtEl>
                                          <p:spTgt spid="45"/>
                                        </p:tgtEl>
                                      </p:cBhvr>
                                    </p:animEffect>
                                  </p:childTnLst>
                                </p:cTn>
                              </p:par>
                              <p:par>
                                <p:cTn id="130" presetID="3" presetClass="entr" presetSubtype="10" fill="hold" nodeType="with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blinds(horizontal)">
                                      <p:cBhvr>
                                        <p:cTn id="132" dur="500"/>
                                        <p:tgtEl>
                                          <p:spTgt spid="46"/>
                                        </p:tgtEl>
                                      </p:cBhvr>
                                    </p:animEffect>
                                  </p:childTnLst>
                                </p:cTn>
                              </p:par>
                              <p:par>
                                <p:cTn id="133" presetID="3" presetClass="entr" presetSubtype="10" fill="hold" nodeType="withEffect">
                                  <p:stCondLst>
                                    <p:cond delay="0"/>
                                  </p:stCondLst>
                                  <p:childTnLst>
                                    <p:set>
                                      <p:cBhvr>
                                        <p:cTn id="134" dur="1" fill="hold">
                                          <p:stCondLst>
                                            <p:cond delay="0"/>
                                          </p:stCondLst>
                                        </p:cTn>
                                        <p:tgtEl>
                                          <p:spTgt spid="47"/>
                                        </p:tgtEl>
                                        <p:attrNameLst>
                                          <p:attrName>style.visibility</p:attrName>
                                        </p:attrNameLst>
                                      </p:cBhvr>
                                      <p:to>
                                        <p:strVal val="visible"/>
                                      </p:to>
                                    </p:set>
                                    <p:animEffect transition="in" filter="blinds(horizontal)">
                                      <p:cBhvr>
                                        <p:cTn id="135" dur="500"/>
                                        <p:tgtEl>
                                          <p:spTgt spid="47"/>
                                        </p:tgtEl>
                                      </p:cBhvr>
                                    </p:animEffect>
                                  </p:childTnLst>
                                </p:cTn>
                              </p:par>
                              <p:par>
                                <p:cTn id="136" presetID="3" presetClass="entr" presetSubtype="10" fill="hold" nodeType="withEffect">
                                  <p:stCondLst>
                                    <p:cond delay="0"/>
                                  </p:stCondLst>
                                  <p:childTnLst>
                                    <p:set>
                                      <p:cBhvr>
                                        <p:cTn id="137" dur="1" fill="hold">
                                          <p:stCondLst>
                                            <p:cond delay="0"/>
                                          </p:stCondLst>
                                        </p:cTn>
                                        <p:tgtEl>
                                          <p:spTgt spid="48"/>
                                        </p:tgtEl>
                                        <p:attrNameLst>
                                          <p:attrName>style.visibility</p:attrName>
                                        </p:attrNameLst>
                                      </p:cBhvr>
                                      <p:to>
                                        <p:strVal val="visible"/>
                                      </p:to>
                                    </p:set>
                                    <p:animEffect transition="in" filter="blinds(horizontal)">
                                      <p:cBhvr>
                                        <p:cTn id="13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36912"/>
            <a:ext cx="8229600" cy="1143000"/>
          </a:xfrm>
        </p:spPr>
        <p:txBody>
          <a:bodyPr>
            <a:normAutofit/>
            <a:scene3d>
              <a:camera prst="orthographicFront"/>
              <a:lightRig rig="soft" dir="t"/>
            </a:scene3d>
            <a:sp3d extrusionH="57150" prstMaterial="softEdge">
              <a:bevelT w="25400" h="25400" prst="angle"/>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INTRODUCTION</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p:nvPr/>
        </p:nvGraphicFramePr>
        <p:xfrm>
          <a:off x="531495" y="1380490"/>
          <a:ext cx="3399950" cy="792480"/>
        </p:xfrm>
        <a:graphic>
          <a:graphicData uri="http://schemas.openxmlformats.org/drawingml/2006/table">
            <a:tbl>
              <a:tblPr firstRow="1">
                <a:tableStyleId>{91EBBBCC-DAD2-459C-BE2E-F6DE35CF9A28}</a:tableStyleId>
              </a:tblPr>
              <a:tblGrid>
                <a:gridCol w="851059"/>
                <a:gridCol w="849154"/>
                <a:gridCol w="848678"/>
                <a:gridCol w="851059"/>
              </a:tblGrid>
              <a:tr h="424180">
                <a:tc>
                  <a:txBody>
                    <a:bodyPr/>
                    <a:lstStyle/>
                    <a:p>
                      <a:pPr algn="ctr">
                        <a:buNone/>
                      </a:pPr>
                      <a:r>
                        <a:rPr lang="en-IN" altLang="en-GB" dirty="0"/>
                        <a:t>0</a:t>
                      </a:r>
                    </a:p>
                  </a:txBody>
                  <a:tcPr marL="68580" marR="68580" anchor="ctr"/>
                </a:tc>
                <a:tc>
                  <a:txBody>
                    <a:bodyPr/>
                    <a:lstStyle/>
                    <a:p>
                      <a:pPr algn="ctr">
                        <a:buNone/>
                      </a:pPr>
                      <a:r>
                        <a:rPr lang="en-IN" altLang="en-GB"/>
                        <a:t>1</a:t>
                      </a:r>
                    </a:p>
                  </a:txBody>
                  <a:tcPr marL="68580" marR="68580" anchor="ctr"/>
                </a:tc>
                <a:tc>
                  <a:txBody>
                    <a:bodyPr/>
                    <a:lstStyle/>
                    <a:p>
                      <a:pPr algn="ctr">
                        <a:buNone/>
                      </a:pPr>
                      <a:r>
                        <a:rPr lang="en-IN" altLang="en-GB" dirty="0"/>
                        <a:t>2</a:t>
                      </a:r>
                    </a:p>
                  </a:txBody>
                  <a:tcPr marL="68580" marR="68580" anchor="ctr"/>
                </a:tc>
                <a:tc>
                  <a:txBody>
                    <a:bodyPr/>
                    <a:lstStyle/>
                    <a:p>
                      <a:pPr algn="ctr">
                        <a:buNone/>
                      </a:pPr>
                      <a:r>
                        <a:rPr lang="en-IN" altLang="en-GB"/>
                        <a:t>3</a:t>
                      </a:r>
                    </a:p>
                  </a:txBody>
                  <a:tcPr marL="68580" marR="68580" anchor="ctr"/>
                </a:tc>
              </a:tr>
              <a:tr h="368300">
                <a:tc>
                  <a:txBody>
                    <a:bodyPr/>
                    <a:lstStyle/>
                    <a:p>
                      <a:pPr algn="ctr">
                        <a:buNone/>
                      </a:pPr>
                      <a:endParaRPr lang="en-GB" altLang="en-US"/>
                    </a:p>
                  </a:txBody>
                  <a:tcPr marL="68580" marR="68580" anchor="ctr"/>
                </a:tc>
                <a:tc>
                  <a:txBody>
                    <a:bodyPr/>
                    <a:lstStyle/>
                    <a:p>
                      <a:pPr algn="ctr">
                        <a:buNone/>
                      </a:pPr>
                      <a:endParaRPr lang="en-GB" altLang="en-US"/>
                    </a:p>
                  </a:txBody>
                  <a:tcPr marL="68580" marR="68580" anchor="ctr"/>
                </a:tc>
                <a:tc>
                  <a:txBody>
                    <a:bodyPr/>
                    <a:lstStyle/>
                    <a:p>
                      <a:pPr algn="ctr">
                        <a:buNone/>
                      </a:pPr>
                      <a:endParaRPr lang="en-GB" altLang="en-US"/>
                    </a:p>
                  </a:txBody>
                  <a:tcPr marL="68580" marR="68580" anchor="ctr"/>
                </a:tc>
                <a:tc>
                  <a:txBody>
                    <a:bodyPr/>
                    <a:lstStyle/>
                    <a:p>
                      <a:pPr algn="ctr">
                        <a:buNone/>
                      </a:pPr>
                      <a:r>
                        <a:rPr lang="en-IN" altLang="en-GB"/>
                        <a:t>1,2,3</a:t>
                      </a:r>
                    </a:p>
                  </a:txBody>
                  <a:tcPr marL="68580" marR="68580" anchor="ctr"/>
                </a:tc>
              </a:tr>
            </a:tbl>
          </a:graphicData>
        </a:graphic>
      </p:graphicFrame>
      <p:graphicFrame>
        <p:nvGraphicFramePr>
          <p:cNvPr id="10" name="Table 9"/>
          <p:cNvGraphicFramePr/>
          <p:nvPr/>
        </p:nvGraphicFramePr>
        <p:xfrm>
          <a:off x="5971697" y="1400810"/>
          <a:ext cx="1912670" cy="736600"/>
        </p:xfrm>
        <a:graphic>
          <a:graphicData uri="http://schemas.openxmlformats.org/drawingml/2006/table">
            <a:tbl>
              <a:tblPr firstRow="1">
                <a:tableStyleId>{91EBBBCC-DAD2-459C-BE2E-F6DE35CF9A28}</a:tableStyleId>
              </a:tblPr>
              <a:tblGrid>
                <a:gridCol w="956335"/>
                <a:gridCol w="956335"/>
              </a:tblGrid>
              <a:tr h="368300">
                <a:tc>
                  <a:txBody>
                    <a:bodyPr/>
                    <a:lstStyle/>
                    <a:p>
                      <a:pPr algn="ctr">
                        <a:buNone/>
                      </a:pPr>
                      <a:r>
                        <a:rPr lang="en-IN" altLang="en-GB" dirty="0"/>
                        <a:t>ITEM</a:t>
                      </a:r>
                    </a:p>
                  </a:txBody>
                  <a:tcPr marL="68580" marR="68580" anchor="ctr"/>
                </a:tc>
                <a:tc>
                  <a:txBody>
                    <a:bodyPr/>
                    <a:lstStyle/>
                    <a:p>
                      <a:pPr algn="ctr">
                        <a:buNone/>
                      </a:pPr>
                      <a:r>
                        <a:rPr lang="en-IN" altLang="en-GB" dirty="0"/>
                        <a:t>COUNT</a:t>
                      </a:r>
                    </a:p>
                  </a:txBody>
                  <a:tcPr marL="68580" marR="68580" anchor="ctr"/>
                </a:tc>
              </a:tr>
              <a:tr h="368300">
                <a:tc>
                  <a:txBody>
                    <a:bodyPr/>
                    <a:lstStyle/>
                    <a:p>
                      <a:pPr algn="ctr">
                        <a:buNone/>
                      </a:pPr>
                      <a:r>
                        <a:rPr lang="en-IN" altLang="en-GB"/>
                        <a:t>1,2,3</a:t>
                      </a:r>
                    </a:p>
                  </a:txBody>
                  <a:tcPr marL="68580" marR="68580" anchor="ctr"/>
                </a:tc>
                <a:tc>
                  <a:txBody>
                    <a:bodyPr/>
                    <a:lstStyle/>
                    <a:p>
                      <a:pPr algn="ctr">
                        <a:buNone/>
                      </a:pPr>
                      <a:r>
                        <a:rPr lang="en-IN" altLang="en-GB" dirty="0"/>
                        <a:t>1</a:t>
                      </a:r>
                    </a:p>
                  </a:txBody>
                  <a:tcPr marL="68580" marR="68580" anchor="ctr"/>
                </a:tc>
              </a:tr>
            </a:tbl>
          </a:graphicData>
        </a:graphic>
      </p:graphicFrame>
      <p:sp>
        <p:nvSpPr>
          <p:cNvPr id="60" name="Text Box 59"/>
          <p:cNvSpPr txBox="1"/>
          <p:nvPr/>
        </p:nvSpPr>
        <p:spPr>
          <a:xfrm>
            <a:off x="5220072" y="836712"/>
            <a:ext cx="3384376" cy="369332"/>
          </a:xfrm>
          <a:prstGeom prst="rect">
            <a:avLst/>
          </a:prstGeom>
          <a:noFill/>
        </p:spPr>
        <p:txBody>
          <a:bodyPr wrap="square" rtlCol="0">
            <a:spAutoFit/>
          </a:bodyPr>
          <a:lstStyle/>
          <a:p>
            <a:r>
              <a:rPr lang="en-IN" altLang="en-GB" dirty="0"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 ESSENCE" pitchFamily="2" charset="0"/>
              </a:rPr>
              <a:t>FREQUENT </a:t>
            </a:r>
            <a:r>
              <a:rPr lang="en-IN" altLang="en-GB"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 ESSENCE" pitchFamily="2" charset="0"/>
              </a:rPr>
              <a:t>ITEMSET TABLE L3</a:t>
            </a:r>
          </a:p>
        </p:txBody>
      </p:sp>
      <p:sp>
        <p:nvSpPr>
          <p:cNvPr id="61" name="Text Box 60"/>
          <p:cNvSpPr txBox="1"/>
          <p:nvPr/>
        </p:nvSpPr>
        <p:spPr>
          <a:xfrm>
            <a:off x="457676" y="981710"/>
            <a:ext cx="2602156" cy="369332"/>
          </a:xfrm>
          <a:prstGeom prst="rect">
            <a:avLst/>
          </a:prstGeom>
          <a:noFill/>
        </p:spPr>
        <p:txBody>
          <a:bodyPr wrap="square" rtlCol="0">
            <a:spAutoFit/>
          </a:bodyPr>
          <a:lstStyle/>
          <a:p>
            <a:r>
              <a:rPr lang="en-IN" altLang="en-GB"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 ESSENCE" pitchFamily="2" charset="0"/>
              </a:rPr>
              <a:t>HASH TABLE H3</a:t>
            </a:r>
          </a:p>
        </p:txBody>
      </p:sp>
      <p:sp>
        <p:nvSpPr>
          <p:cNvPr id="55" name="Right Arrow 54"/>
          <p:cNvSpPr/>
          <p:nvPr/>
        </p:nvSpPr>
        <p:spPr>
          <a:xfrm rot="10800000" flipH="1">
            <a:off x="4575334" y="1635760"/>
            <a:ext cx="751999" cy="28194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ltLang="en-US"/>
          </a:p>
        </p:txBody>
      </p:sp>
    </p:spTree>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916832"/>
            <a:ext cx="8229600" cy="1863080"/>
          </a:xfrm>
        </p:spPr>
        <p:txBody>
          <a:bodyPr>
            <a:normAutofit/>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IMPLIMENTATION</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67544" y="1340768"/>
            <a:ext cx="8075240" cy="5112568"/>
          </a:xfrm>
        </p:spPr>
        <p:txBody>
          <a:bodyPr>
            <a:normAutofit lnSpcReduction="10000"/>
          </a:bodyPr>
          <a:lstStyle/>
          <a:p>
            <a:r>
              <a:rPr lang="en-IN" b="1" dirty="0" smtClean="0">
                <a:ln w="1905"/>
                <a:solidFill>
                  <a:schemeClr val="tx2">
                    <a:lumMod val="50000"/>
                  </a:schemeClr>
                </a:solidFill>
                <a:effectLst>
                  <a:innerShdw blurRad="69850" dist="43180" dir="5400000">
                    <a:srgbClr val="000000">
                      <a:alpha val="65000"/>
                    </a:srgbClr>
                  </a:innerShdw>
                </a:effectLst>
                <a:latin typeface="AR JULIAN" pitchFamily="2" charset="0"/>
              </a:rPr>
              <a:t>(Client End)PRESENTATION </a:t>
            </a:r>
            <a:r>
              <a:rPr lang="en-IN" b="1" dirty="0" smtClean="0">
                <a:ln w="1905"/>
                <a:solidFill>
                  <a:schemeClr val="tx2">
                    <a:lumMod val="50000"/>
                  </a:schemeClr>
                </a:solidFill>
                <a:effectLst>
                  <a:innerShdw blurRad="69850" dist="43180" dir="5400000">
                    <a:srgbClr val="000000">
                      <a:alpha val="65000"/>
                    </a:srgbClr>
                  </a:innerShdw>
                </a:effectLst>
                <a:latin typeface="AR JULIAN" pitchFamily="2" charset="0"/>
              </a:rPr>
              <a:t>TIER</a:t>
            </a:r>
            <a:r>
              <a:rPr lang="en-IN" b="1" dirty="0" smtClean="0">
                <a:ln w="1905"/>
                <a:solidFill>
                  <a:schemeClr val="tx2">
                    <a:lumMod val="75000"/>
                  </a:schemeClr>
                </a:solidFill>
                <a:effectLst>
                  <a:innerShdw blurRad="69850" dist="43180" dir="5400000">
                    <a:srgbClr val="000000">
                      <a:alpha val="65000"/>
                    </a:srgbClr>
                  </a:innerShdw>
                </a:effectLst>
              </a:rPr>
              <a:t>:</a:t>
            </a:r>
            <a:endParaRPr lang="en-IN" dirty="0" smtClean="0">
              <a:solidFill>
                <a:schemeClr val="tx2">
                  <a:lumMod val="75000"/>
                </a:schemeClr>
              </a:solidFill>
            </a:endParaRPr>
          </a:p>
          <a:p>
            <a:pPr>
              <a:buNone/>
            </a:pPr>
            <a:r>
              <a:rPr lang="en-IN" sz="1800" dirty="0" smtClean="0">
                <a:latin typeface="Times New Roman" panose="02020603050405020304" pitchFamily="18" charset="0"/>
                <a:cs typeface="Times New Roman" panose="02020603050405020304" pitchFamily="18" charset="0"/>
              </a:rPr>
              <a:t>	</a:t>
            </a:r>
            <a:r>
              <a:rPr lang="en-IN" sz="2000" dirty="0" smtClean="0">
                <a:latin typeface="AR ESSENCE" pitchFamily="2" charset="0"/>
                <a:cs typeface="Times New Roman" panose="02020603050405020304" pitchFamily="18" charset="0"/>
              </a:rPr>
              <a:t>The topmost level of  application is the user interface. The main function of the interface is to translate tasks and results to something the user can understand.</a:t>
            </a:r>
          </a:p>
          <a:p>
            <a:endParaRPr lang="en-IN" sz="1800" dirty="0" smtClean="0">
              <a:latin typeface="Times New Roman" panose="02020603050405020304" pitchFamily="18" charset="0"/>
              <a:cs typeface="Times New Roman" panose="02020603050405020304" pitchFamily="18" charset="0"/>
            </a:endParaRPr>
          </a:p>
          <a:p>
            <a:r>
              <a:rPr lang="en-IN" dirty="0" smtClean="0">
                <a:solidFill>
                  <a:schemeClr val="tx2">
                    <a:lumMod val="50000"/>
                  </a:schemeClr>
                </a:solidFill>
                <a:latin typeface="AR JULIAN" pitchFamily="2" charset="0"/>
                <a:cs typeface="Times New Roman" panose="02020603050405020304" pitchFamily="18" charset="0"/>
              </a:rPr>
              <a:t>(Application Layer)LOGIC </a:t>
            </a:r>
            <a:r>
              <a:rPr lang="en-IN" dirty="0" smtClean="0">
                <a:solidFill>
                  <a:schemeClr val="tx2">
                    <a:lumMod val="50000"/>
                  </a:schemeClr>
                </a:solidFill>
                <a:latin typeface="AR JULIAN" pitchFamily="2" charset="0"/>
                <a:cs typeface="Times New Roman" panose="02020603050405020304" pitchFamily="18" charset="0"/>
              </a:rPr>
              <a:t>TIER:</a:t>
            </a:r>
          </a:p>
          <a:p>
            <a:pPr>
              <a:buNone/>
            </a:pPr>
            <a:r>
              <a:rPr lang="en-IN" sz="1800" dirty="0" smtClean="0">
                <a:latin typeface="Times New Roman" panose="02020603050405020304" pitchFamily="18" charset="0"/>
                <a:cs typeface="Times New Roman" panose="02020603050405020304" pitchFamily="18" charset="0"/>
              </a:rPr>
              <a:t>	</a:t>
            </a:r>
            <a:r>
              <a:rPr lang="en-IN" sz="2000" dirty="0" smtClean="0">
                <a:latin typeface="AR ESSENCE" pitchFamily="2" charset="0"/>
                <a:cs typeface="Times New Roman" panose="02020603050405020304" pitchFamily="18" charset="0"/>
              </a:rPr>
              <a:t>This layer coordinates the application, process commands, makes logical decisions and evaluations and performs calculations. It also moves and processes data between the two surrounding layers.</a:t>
            </a:r>
          </a:p>
          <a:p>
            <a:endParaRPr lang="en-IN" sz="1800" dirty="0" smtClean="0">
              <a:latin typeface="Times New Roman" panose="02020603050405020304" pitchFamily="18" charset="0"/>
              <a:cs typeface="Times New Roman" panose="02020603050405020304" pitchFamily="18" charset="0"/>
            </a:endParaRPr>
          </a:p>
          <a:p>
            <a:pPr>
              <a:buNone/>
            </a:pPr>
            <a:r>
              <a:rPr lang="en-IN" sz="1800" dirty="0" smtClean="0">
                <a:latin typeface="Times New Roman" panose="02020603050405020304" pitchFamily="18" charset="0"/>
                <a:cs typeface="Times New Roman" panose="02020603050405020304" pitchFamily="18" charset="0"/>
              </a:rPr>
              <a:t> </a:t>
            </a:r>
          </a:p>
          <a:p>
            <a:r>
              <a:rPr lang="en-IN" dirty="0" smtClean="0">
                <a:solidFill>
                  <a:schemeClr val="tx2">
                    <a:lumMod val="50000"/>
                  </a:schemeClr>
                </a:solidFill>
                <a:latin typeface="AR JULIAN" pitchFamily="2" charset="0"/>
                <a:cs typeface="Times New Roman" panose="02020603050405020304" pitchFamily="18" charset="0"/>
              </a:rPr>
              <a:t>(</a:t>
            </a:r>
            <a:r>
              <a:rPr lang="en-IN" dirty="0" err="1" smtClean="0">
                <a:solidFill>
                  <a:schemeClr val="tx2">
                    <a:lumMod val="50000"/>
                  </a:schemeClr>
                </a:solidFill>
                <a:latin typeface="AR JULIAN" pitchFamily="2" charset="0"/>
                <a:cs typeface="Times New Roman" panose="02020603050405020304" pitchFamily="18" charset="0"/>
              </a:rPr>
              <a:t>DataBase</a:t>
            </a:r>
            <a:r>
              <a:rPr lang="en-IN" dirty="0" smtClean="0">
                <a:solidFill>
                  <a:schemeClr val="tx2">
                    <a:lumMod val="50000"/>
                  </a:schemeClr>
                </a:solidFill>
                <a:latin typeface="AR JULIAN" pitchFamily="2" charset="0"/>
                <a:cs typeface="Times New Roman" panose="02020603050405020304" pitchFamily="18" charset="0"/>
              </a:rPr>
              <a:t> Layer)DATA </a:t>
            </a:r>
            <a:r>
              <a:rPr lang="en-IN" dirty="0" smtClean="0">
                <a:solidFill>
                  <a:schemeClr val="tx2">
                    <a:lumMod val="50000"/>
                  </a:schemeClr>
                </a:solidFill>
                <a:latin typeface="AR JULIAN" pitchFamily="2" charset="0"/>
                <a:cs typeface="Times New Roman" panose="02020603050405020304" pitchFamily="18" charset="0"/>
              </a:rPr>
              <a:t>TIER:</a:t>
            </a:r>
          </a:p>
          <a:p>
            <a:pPr>
              <a:buNone/>
            </a:pPr>
            <a:r>
              <a:rPr lang="en-IN" sz="1800" dirty="0" smtClean="0">
                <a:latin typeface="Times New Roman" panose="02020603050405020304" pitchFamily="18" charset="0"/>
                <a:cs typeface="Times New Roman" panose="02020603050405020304" pitchFamily="18" charset="0"/>
              </a:rPr>
              <a:t>	</a:t>
            </a:r>
            <a:r>
              <a:rPr lang="en-IN" sz="2000" dirty="0" smtClean="0">
                <a:latin typeface="AR ESSENCE" pitchFamily="2" charset="0"/>
                <a:cs typeface="Times New Roman" panose="02020603050405020304" pitchFamily="18" charset="0"/>
              </a:rPr>
              <a:t>Here information is stored and retrieved from a database or file system. The information is then passed back to the logic tier for processing and then eventually back to the user.  </a:t>
            </a:r>
          </a:p>
          <a:p>
            <a:endParaRPr lang="en-IN" sz="1800"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p:txBody>
          <a:bodyPr/>
          <a:lstStyle/>
          <a:p>
            <a:r>
              <a:rPr lang="en-IN" dirty="0" smtClean="0"/>
              <a:t>      </a:t>
            </a:r>
            <a:r>
              <a:rPr lang="en-IN"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lgerian" pitchFamily="82" charset="0"/>
              </a:rPr>
              <a:t>3 TIER ARCHITECTURE</a:t>
            </a:r>
            <a:endParaRPr lang="en-IN" dirty="0">
              <a:latin typeface="Algerian" pitchFamily="82" charset="0"/>
            </a:endParaRPr>
          </a:p>
        </p:txBody>
      </p:sp>
    </p:spTree>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57000"/>
            <a:lum/>
          </a:blip>
          <a:srcRect/>
          <a:tile tx="0" ty="0" sx="100000" sy="100000" flip="none" algn="tl"/>
        </a:blipFill>
        <a:effectLst/>
      </p:bgPr>
    </p:bg>
    <p:spTree>
      <p:nvGrpSpPr>
        <p:cNvPr id="1" name=""/>
        <p:cNvGrpSpPr/>
        <p:nvPr/>
      </p:nvGrpSpPr>
      <p:grpSpPr>
        <a:xfrm>
          <a:off x="0" y="0"/>
          <a:ext cx="0" cy="0"/>
          <a:chOff x="0" y="0"/>
          <a:chExt cx="0" cy="0"/>
        </a:xfrm>
      </p:grpSpPr>
      <p:pic>
        <p:nvPicPr>
          <p:cNvPr id="5" name="Picture 4" descr="screenshot (1).jpg"/>
          <p:cNvPicPr>
            <a:picLocks noChangeAspect="1"/>
          </p:cNvPicPr>
          <p:nvPr/>
        </p:nvPicPr>
        <p:blipFill>
          <a:blip r:embed="rId3" cstate="print">
            <a:clrChange>
              <a:clrFrom>
                <a:srgbClr val="C1FEFF"/>
              </a:clrFrom>
              <a:clrTo>
                <a:srgbClr val="C1FEFF">
                  <a:alpha val="0"/>
                </a:srgbClr>
              </a:clrTo>
            </a:clrChange>
            <a:lum contrast="-10000"/>
          </a:blip>
          <a:stretch>
            <a:fillRect/>
          </a:stretch>
        </p:blipFill>
        <p:spPr>
          <a:xfrm>
            <a:off x="4644008" y="2276872"/>
            <a:ext cx="4378800" cy="2461873"/>
          </a:xfrm>
          <a:prstGeom prst="rect">
            <a:avLst/>
          </a:prstGeom>
        </p:spPr>
      </p:pic>
      <p:pic>
        <p:nvPicPr>
          <p:cNvPr id="6" name="Picture 5" descr="screenshot (2).jpg"/>
          <p:cNvPicPr>
            <a:picLocks noChangeAspect="1"/>
          </p:cNvPicPr>
          <p:nvPr/>
        </p:nvPicPr>
        <p:blipFill>
          <a:blip r:embed="rId4" cstate="print">
            <a:lum/>
          </a:blip>
          <a:stretch>
            <a:fillRect/>
          </a:stretch>
        </p:blipFill>
        <p:spPr>
          <a:xfrm rot="10800000" flipH="1">
            <a:off x="323528" y="4149080"/>
            <a:ext cx="4104456" cy="2448272"/>
          </a:xfrm>
          <a:prstGeom prst="rect">
            <a:avLst/>
          </a:prstGeom>
        </p:spPr>
      </p:pic>
      <p:pic>
        <p:nvPicPr>
          <p:cNvPr id="7" name="Picture 6" descr="screenshot.jpg"/>
          <p:cNvPicPr>
            <a:picLocks noChangeAspect="1"/>
          </p:cNvPicPr>
          <p:nvPr/>
        </p:nvPicPr>
        <p:blipFill>
          <a:blip r:embed="rId5" cstate="print"/>
          <a:stretch>
            <a:fillRect/>
          </a:stretch>
        </p:blipFill>
        <p:spPr>
          <a:xfrm>
            <a:off x="107504" y="188640"/>
            <a:ext cx="4433979" cy="2492896"/>
          </a:xfrm>
          <a:prstGeom prst="rect">
            <a:avLst/>
          </a:prstGeom>
        </p:spPr>
      </p:pic>
      <p:sp>
        <p:nvSpPr>
          <p:cNvPr id="8" name="Rectangle 7"/>
          <p:cNvSpPr/>
          <p:nvPr/>
        </p:nvSpPr>
        <p:spPr>
          <a:xfrm>
            <a:off x="5220072" y="764704"/>
            <a:ext cx="2304256" cy="5040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IN" dirty="0" smtClean="0"/>
              <a:t>PRESENTATION TIER</a:t>
            </a:r>
            <a:endParaRPr lang="en-IN" dirty="0"/>
          </a:p>
        </p:txBody>
      </p:sp>
      <p:sp>
        <p:nvSpPr>
          <p:cNvPr id="9" name="Rectangle 8"/>
          <p:cNvSpPr/>
          <p:nvPr/>
        </p:nvSpPr>
        <p:spPr>
          <a:xfrm>
            <a:off x="1763688" y="2996952"/>
            <a:ext cx="2304256" cy="4320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IN" dirty="0" smtClean="0"/>
              <a:t>LOGIC TIER</a:t>
            </a:r>
            <a:endParaRPr lang="en-IN" dirty="0"/>
          </a:p>
        </p:txBody>
      </p:sp>
      <p:sp>
        <p:nvSpPr>
          <p:cNvPr id="10" name="Rectangle 9"/>
          <p:cNvSpPr/>
          <p:nvPr/>
        </p:nvSpPr>
        <p:spPr>
          <a:xfrm>
            <a:off x="5364088" y="5301208"/>
            <a:ext cx="2304256" cy="5040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IN" dirty="0" smtClean="0"/>
              <a:t>DATA TIER</a:t>
            </a:r>
            <a:endParaRPr lang="en-IN" dirty="0"/>
          </a:p>
        </p:txBody>
      </p:sp>
    </p:spTree>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924944"/>
            <a:ext cx="8229600" cy="1143000"/>
          </a:xfrm>
        </p:spPr>
        <p:txBody>
          <a:bodyPr>
            <a:noAutofit/>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SERVER SIDE MODEL</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Can 2"/>
          <p:cNvSpPr/>
          <p:nvPr/>
        </p:nvSpPr>
        <p:spPr>
          <a:xfrm>
            <a:off x="827584" y="2420888"/>
            <a:ext cx="1512168" cy="1152128"/>
          </a:xfrm>
          <a:prstGeom prst="can">
            <a:avLst/>
          </a:prstGeom>
          <a:effectLst>
            <a:outerShdw blurRad="152400" dist="317500" dir="5400000" sx="90000" sy="-19000" rotWithShape="0">
              <a:prstClr val="black">
                <a:alpha val="15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smtClean="0"/>
              <a:t>SERVER</a:t>
            </a:r>
            <a:endParaRPr lang="en-IN" dirty="0"/>
          </a:p>
        </p:txBody>
      </p:sp>
      <p:sp>
        <p:nvSpPr>
          <p:cNvPr id="9" name="Rectangle 8"/>
          <p:cNvSpPr/>
          <p:nvPr/>
        </p:nvSpPr>
        <p:spPr>
          <a:xfrm>
            <a:off x="3563888" y="5013176"/>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152400" dist="317500" dir="5400000" sx="90000" sy="-19000" rotWithShape="0">
              <a:prstClr val="black">
                <a:alpha val="15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H3 USING CURRENT TRANSACTION STRING AND L2</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24" name="Elbow Connector 23"/>
          <p:cNvCxnSpPr/>
          <p:nvPr/>
        </p:nvCxnSpPr>
        <p:spPr>
          <a:xfrm rot="10800000" flipV="1">
            <a:off x="2339752" y="1592796"/>
            <a:ext cx="1224136" cy="1116124"/>
          </a:xfrm>
          <a:prstGeom prst="bentConnector3">
            <a:avLst>
              <a:gd name="adj1" fmla="val 50000"/>
            </a:avLst>
          </a:prstGeom>
          <a:ln>
            <a:solidFill>
              <a:schemeClr val="accent6">
                <a:lumMod val="40000"/>
                <a:lumOff val="60000"/>
              </a:schemeClr>
            </a:solidFill>
            <a:headEnd type="arrow"/>
            <a:tailEnd type="arrow"/>
          </a:ln>
          <a:effectLst>
            <a:outerShdw blurRad="152400" dist="317500" dir="5400000" sx="90000" sy="-19000" rotWithShape="0">
              <a:prstClr val="black">
                <a:alpha val="15000"/>
              </a:prstClr>
            </a:outerShdw>
          </a:effectLst>
        </p:spPr>
        <p:style>
          <a:lnRef idx="2">
            <a:schemeClr val="accent3"/>
          </a:lnRef>
          <a:fillRef idx="0">
            <a:schemeClr val="accent3"/>
          </a:fillRef>
          <a:effectRef idx="1">
            <a:schemeClr val="accent3"/>
          </a:effectRef>
          <a:fontRef idx="minor">
            <a:schemeClr val="tx1"/>
          </a:fontRef>
        </p:style>
      </p:cxnSp>
      <p:cxnSp>
        <p:nvCxnSpPr>
          <p:cNvPr id="30" name="Straight Arrow Connector 29"/>
          <p:cNvCxnSpPr/>
          <p:nvPr/>
        </p:nvCxnSpPr>
        <p:spPr>
          <a:xfrm>
            <a:off x="2339752" y="3284984"/>
            <a:ext cx="1224136" cy="0"/>
          </a:xfrm>
          <a:prstGeom prst="straightConnector1">
            <a:avLst/>
          </a:prstGeom>
          <a:ln>
            <a:solidFill>
              <a:schemeClr val="accent6">
                <a:lumMod val="40000"/>
                <a:lumOff val="60000"/>
              </a:schemeClr>
            </a:solidFill>
            <a:headEnd type="arrow"/>
            <a:tailEnd type="arrow"/>
          </a:ln>
          <a:effectLst>
            <a:outerShdw blurRad="152400" dist="317500" dir="5400000" sx="90000" sy="-19000" rotWithShape="0">
              <a:prstClr val="black">
                <a:alpha val="15000"/>
              </a:prstClr>
            </a:outerShdw>
          </a:effectLst>
        </p:spPr>
        <p:style>
          <a:lnRef idx="2">
            <a:schemeClr val="accent2"/>
          </a:lnRef>
          <a:fillRef idx="0">
            <a:schemeClr val="accent2"/>
          </a:fillRef>
          <a:effectRef idx="1">
            <a:schemeClr val="accent2"/>
          </a:effectRef>
          <a:fontRef idx="minor">
            <a:schemeClr val="tx1"/>
          </a:fontRef>
        </p:style>
      </p:cxnSp>
      <p:cxnSp>
        <p:nvCxnSpPr>
          <p:cNvPr id="31" name="Elbow Connector 30"/>
          <p:cNvCxnSpPr>
            <a:stCxn id="85" idx="1"/>
          </p:cNvCxnSpPr>
          <p:nvPr/>
        </p:nvCxnSpPr>
        <p:spPr>
          <a:xfrm rot="10800000" flipV="1">
            <a:off x="2339752" y="2528900"/>
            <a:ext cx="1224136" cy="468052"/>
          </a:xfrm>
          <a:prstGeom prst="bentConnector3">
            <a:avLst>
              <a:gd name="adj1" fmla="val 34469"/>
            </a:avLst>
          </a:prstGeom>
          <a:ln>
            <a:solidFill>
              <a:schemeClr val="accent6">
                <a:lumMod val="40000"/>
                <a:lumOff val="60000"/>
              </a:schemeClr>
            </a:solidFill>
            <a:headEnd type="arrow"/>
            <a:tailEnd type="arrow"/>
          </a:ln>
          <a:effectLst>
            <a:outerShdw blurRad="152400" dist="317500" dir="5400000" sx="90000" sy="-19000" rotWithShape="0">
              <a:prstClr val="black">
                <a:alpha val="15000"/>
              </a:prstClr>
            </a:outerShdw>
          </a:effectLst>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p:nvPr/>
        </p:nvCxnSpPr>
        <p:spPr>
          <a:xfrm>
            <a:off x="1115616" y="5877272"/>
            <a:ext cx="2448272" cy="0"/>
          </a:xfrm>
          <a:prstGeom prst="straightConnector1">
            <a:avLst/>
          </a:prstGeom>
          <a:ln>
            <a:solidFill>
              <a:schemeClr val="accent6">
                <a:lumMod val="40000"/>
                <a:lumOff val="60000"/>
              </a:schemeClr>
            </a:solidFill>
            <a:tailEnd type="arrow"/>
          </a:ln>
          <a:effectLst>
            <a:outerShdw blurRad="152400" dist="317500" dir="5400000" sx="90000" sy="-19000" rotWithShape="0">
              <a:prstClr val="black">
                <a:alpha val="15000"/>
              </a:prstClr>
            </a:outerShdw>
          </a:effectLst>
        </p:spPr>
        <p:style>
          <a:lnRef idx="2">
            <a:schemeClr val="accent2"/>
          </a:lnRef>
          <a:fillRef idx="0">
            <a:schemeClr val="accent2"/>
          </a:fillRef>
          <a:effectRef idx="1">
            <a:schemeClr val="accent2"/>
          </a:effectRef>
          <a:fontRef idx="minor">
            <a:schemeClr val="tx1"/>
          </a:fontRef>
        </p:style>
      </p:cxnSp>
      <p:cxnSp>
        <p:nvCxnSpPr>
          <p:cNvPr id="51" name="Straight Arrow Connector 50"/>
          <p:cNvCxnSpPr/>
          <p:nvPr/>
        </p:nvCxnSpPr>
        <p:spPr>
          <a:xfrm flipV="1">
            <a:off x="1115616" y="3501008"/>
            <a:ext cx="0" cy="2376264"/>
          </a:xfrm>
          <a:prstGeom prst="straightConnector1">
            <a:avLst/>
          </a:prstGeom>
          <a:ln>
            <a:solidFill>
              <a:schemeClr val="accent6">
                <a:lumMod val="40000"/>
                <a:lumOff val="60000"/>
              </a:schemeClr>
            </a:solidFill>
            <a:tailEnd type="arrow"/>
          </a:ln>
          <a:effectLst>
            <a:outerShdw blurRad="152400" dist="317500" dir="5400000" sx="90000" sy="-19000" rotWithShape="0">
              <a:prstClr val="black">
                <a:alpha val="15000"/>
              </a:prstClr>
            </a:outerShdw>
          </a:effectLst>
        </p:spPr>
        <p:style>
          <a:lnRef idx="2">
            <a:schemeClr val="accent2"/>
          </a:lnRef>
          <a:fillRef idx="0">
            <a:schemeClr val="accent2"/>
          </a:fillRef>
          <a:effectRef idx="1">
            <a:schemeClr val="accent2"/>
          </a:effectRef>
          <a:fontRef idx="minor">
            <a:schemeClr val="tx1"/>
          </a:fontRef>
        </p:style>
      </p:cxnSp>
      <p:cxnSp>
        <p:nvCxnSpPr>
          <p:cNvPr id="52" name="Straight Arrow Connector 51"/>
          <p:cNvCxnSpPr/>
          <p:nvPr/>
        </p:nvCxnSpPr>
        <p:spPr>
          <a:xfrm flipV="1">
            <a:off x="1403648" y="3573016"/>
            <a:ext cx="0" cy="1656184"/>
          </a:xfrm>
          <a:prstGeom prst="straightConnector1">
            <a:avLst/>
          </a:prstGeom>
          <a:ln>
            <a:solidFill>
              <a:schemeClr val="accent6">
                <a:lumMod val="40000"/>
                <a:lumOff val="60000"/>
              </a:schemeClr>
            </a:solidFill>
            <a:tailEnd type="arrow"/>
          </a:ln>
          <a:effectLst>
            <a:outerShdw blurRad="152400" dist="317500" dir="5400000" sx="90000" sy="-19000" rotWithShape="0">
              <a:prstClr val="black">
                <a:alpha val="15000"/>
              </a:prstClr>
            </a:outerShdw>
          </a:effectLst>
        </p:spPr>
        <p:style>
          <a:lnRef idx="2">
            <a:schemeClr val="accent2"/>
          </a:lnRef>
          <a:fillRef idx="0">
            <a:schemeClr val="accent2"/>
          </a:fillRef>
          <a:effectRef idx="1">
            <a:schemeClr val="accent2"/>
          </a:effectRef>
          <a:fontRef idx="minor">
            <a:schemeClr val="tx1"/>
          </a:fontRef>
        </p:style>
      </p:cxnSp>
      <p:cxnSp>
        <p:nvCxnSpPr>
          <p:cNvPr id="55" name="Straight Arrow Connector 54"/>
          <p:cNvCxnSpPr/>
          <p:nvPr/>
        </p:nvCxnSpPr>
        <p:spPr>
          <a:xfrm>
            <a:off x="1403648" y="5229200"/>
            <a:ext cx="2160240" cy="0"/>
          </a:xfrm>
          <a:prstGeom prst="straightConnector1">
            <a:avLst/>
          </a:prstGeom>
          <a:ln>
            <a:solidFill>
              <a:schemeClr val="accent6">
                <a:lumMod val="40000"/>
                <a:lumOff val="60000"/>
              </a:schemeClr>
            </a:solidFill>
            <a:tailEnd type="arrow"/>
          </a:ln>
          <a:effectLst>
            <a:outerShdw blurRad="152400" dist="317500" dir="5400000" sx="90000" sy="-19000" rotWithShape="0">
              <a:prstClr val="black">
                <a:alpha val="15000"/>
              </a:prstClr>
            </a:outerShdw>
          </a:effectLst>
        </p:spPr>
        <p:style>
          <a:lnRef idx="2">
            <a:schemeClr val="accent2"/>
          </a:lnRef>
          <a:fillRef idx="0">
            <a:schemeClr val="accent2"/>
          </a:fillRef>
          <a:effectRef idx="1">
            <a:schemeClr val="accent2"/>
          </a:effectRef>
          <a:fontRef idx="minor">
            <a:schemeClr val="tx1"/>
          </a:fontRef>
        </p:style>
      </p:cxnSp>
      <p:cxnSp>
        <p:nvCxnSpPr>
          <p:cNvPr id="61" name="Straight Arrow Connector 60"/>
          <p:cNvCxnSpPr/>
          <p:nvPr/>
        </p:nvCxnSpPr>
        <p:spPr>
          <a:xfrm flipV="1">
            <a:off x="1835696" y="3573016"/>
            <a:ext cx="0" cy="504056"/>
          </a:xfrm>
          <a:prstGeom prst="straightConnector1">
            <a:avLst/>
          </a:prstGeom>
          <a:ln>
            <a:solidFill>
              <a:schemeClr val="accent6">
                <a:lumMod val="40000"/>
                <a:lumOff val="60000"/>
              </a:schemeClr>
            </a:solidFill>
            <a:tailEnd type="arrow"/>
          </a:ln>
          <a:effectLst>
            <a:outerShdw blurRad="152400" dist="317500" dir="5400000" sx="90000" sy="-19000" rotWithShape="0">
              <a:prstClr val="black">
                <a:alpha val="15000"/>
              </a:prstClr>
            </a:outerShdw>
          </a:effectLst>
        </p:spPr>
        <p:style>
          <a:lnRef idx="2">
            <a:schemeClr val="accent2"/>
          </a:lnRef>
          <a:fillRef idx="0">
            <a:schemeClr val="accent2"/>
          </a:fillRef>
          <a:effectRef idx="1">
            <a:schemeClr val="accent2"/>
          </a:effectRef>
          <a:fontRef idx="minor">
            <a:schemeClr val="tx1"/>
          </a:fontRef>
        </p:style>
      </p:cxnSp>
      <p:cxnSp>
        <p:nvCxnSpPr>
          <p:cNvPr id="63" name="Straight Arrow Connector 62"/>
          <p:cNvCxnSpPr/>
          <p:nvPr/>
        </p:nvCxnSpPr>
        <p:spPr>
          <a:xfrm>
            <a:off x="1835696" y="4077072"/>
            <a:ext cx="1728192" cy="0"/>
          </a:xfrm>
          <a:prstGeom prst="straightConnector1">
            <a:avLst/>
          </a:prstGeom>
          <a:ln>
            <a:solidFill>
              <a:schemeClr val="accent6">
                <a:lumMod val="40000"/>
                <a:lumOff val="60000"/>
              </a:schemeClr>
            </a:solidFill>
            <a:tailEnd type="arrow"/>
          </a:ln>
          <a:effectLst>
            <a:outerShdw blurRad="152400" dist="317500" dir="5400000" sx="90000" sy="-19000" rotWithShape="0">
              <a:prstClr val="black">
                <a:alpha val="15000"/>
              </a:prstClr>
            </a:outerShdw>
          </a:effectLst>
        </p:spPr>
        <p:style>
          <a:lnRef idx="2">
            <a:schemeClr val="accent2"/>
          </a:lnRef>
          <a:fillRef idx="0">
            <a:schemeClr val="accent2"/>
          </a:fillRef>
          <a:effectRef idx="1">
            <a:schemeClr val="accent2"/>
          </a:effectRef>
          <a:fontRef idx="minor">
            <a:schemeClr val="tx1"/>
          </a:fontRef>
        </p:style>
      </p:cxnSp>
      <p:cxnSp>
        <p:nvCxnSpPr>
          <p:cNvPr id="66" name="Straight Arrow Connector 65"/>
          <p:cNvCxnSpPr/>
          <p:nvPr/>
        </p:nvCxnSpPr>
        <p:spPr>
          <a:xfrm>
            <a:off x="1835696" y="764704"/>
            <a:ext cx="1728192" cy="0"/>
          </a:xfrm>
          <a:prstGeom prst="straightConnector1">
            <a:avLst/>
          </a:prstGeom>
          <a:ln>
            <a:solidFill>
              <a:schemeClr val="accent6">
                <a:lumMod val="40000"/>
                <a:lumOff val="60000"/>
              </a:schemeClr>
            </a:solidFill>
            <a:tailEnd type="arrow"/>
          </a:ln>
          <a:effectLst>
            <a:outerShdw blurRad="152400" dist="317500" dir="5400000" sx="90000" sy="-19000" rotWithShape="0">
              <a:prstClr val="black">
                <a:alpha val="15000"/>
              </a:prstClr>
            </a:outerShdw>
          </a:effectLst>
        </p:spPr>
        <p:style>
          <a:lnRef idx="2">
            <a:schemeClr val="accent2"/>
          </a:lnRef>
          <a:fillRef idx="0">
            <a:schemeClr val="accent2"/>
          </a:fillRef>
          <a:effectRef idx="1">
            <a:schemeClr val="accent2"/>
          </a:effectRef>
          <a:fontRef idx="minor">
            <a:schemeClr val="tx1"/>
          </a:fontRef>
        </p:style>
      </p:cxnSp>
      <p:cxnSp>
        <p:nvCxnSpPr>
          <p:cNvPr id="68" name="Straight Arrow Connector 67"/>
          <p:cNvCxnSpPr/>
          <p:nvPr/>
        </p:nvCxnSpPr>
        <p:spPr>
          <a:xfrm>
            <a:off x="1835696" y="764704"/>
            <a:ext cx="0" cy="1656184"/>
          </a:xfrm>
          <a:prstGeom prst="straightConnector1">
            <a:avLst/>
          </a:prstGeom>
          <a:ln>
            <a:solidFill>
              <a:schemeClr val="accent6">
                <a:lumMod val="40000"/>
                <a:lumOff val="60000"/>
              </a:schemeClr>
            </a:solidFill>
            <a:tailEnd type="arrow"/>
          </a:ln>
          <a:effectLst>
            <a:outerShdw blurRad="152400" dist="317500" dir="5400000" sx="90000" sy="-19000" rotWithShape="0">
              <a:prstClr val="black">
                <a:alpha val="15000"/>
              </a:prstClr>
            </a:outerShdw>
          </a:effectLst>
        </p:spPr>
        <p:style>
          <a:lnRef idx="2">
            <a:schemeClr val="accent2"/>
          </a:lnRef>
          <a:fillRef idx="0">
            <a:schemeClr val="accent2"/>
          </a:fillRef>
          <a:effectRef idx="1">
            <a:schemeClr val="accent2"/>
          </a:effectRef>
          <a:fontRef idx="minor">
            <a:schemeClr val="tx1"/>
          </a:fontRef>
        </p:style>
      </p:cxnSp>
      <p:sp>
        <p:nvSpPr>
          <p:cNvPr id="69" name="Down Arrow 68"/>
          <p:cNvSpPr/>
          <p:nvPr/>
        </p:nvSpPr>
        <p:spPr>
          <a:xfrm>
            <a:off x="5220072" y="980728"/>
            <a:ext cx="216024" cy="360040"/>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5" name="Down Arrow 74"/>
          <p:cNvSpPr/>
          <p:nvPr/>
        </p:nvSpPr>
        <p:spPr>
          <a:xfrm>
            <a:off x="5220072" y="1844824"/>
            <a:ext cx="216023" cy="432048"/>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6" name="Down Arrow 75"/>
          <p:cNvSpPr/>
          <p:nvPr/>
        </p:nvSpPr>
        <p:spPr>
          <a:xfrm>
            <a:off x="5220072" y="2780928"/>
            <a:ext cx="216024" cy="360040"/>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7" name="Down Arrow 76"/>
          <p:cNvSpPr/>
          <p:nvPr/>
        </p:nvSpPr>
        <p:spPr>
          <a:xfrm>
            <a:off x="5220072" y="3645024"/>
            <a:ext cx="216024" cy="360040"/>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8" name="Down Arrow 77"/>
          <p:cNvSpPr/>
          <p:nvPr/>
        </p:nvSpPr>
        <p:spPr>
          <a:xfrm>
            <a:off x="5220072" y="4509120"/>
            <a:ext cx="216024" cy="504056"/>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9" name="Down Arrow 78"/>
          <p:cNvSpPr/>
          <p:nvPr/>
        </p:nvSpPr>
        <p:spPr>
          <a:xfrm>
            <a:off x="5220072" y="5517232"/>
            <a:ext cx="216024" cy="432048"/>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83" name="Rectangle 82"/>
          <p:cNvSpPr/>
          <p:nvPr/>
        </p:nvSpPr>
        <p:spPr>
          <a:xfrm>
            <a:off x="3563888" y="476672"/>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152400" dist="317500" dir="5400000" sx="90000" sy="-19000" rotWithShape="0">
              <a:prstClr val="black">
                <a:alpha val="15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TAKE THE CURRENT TRANSACTION STRING</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4" name="Rectangle 83"/>
          <p:cNvSpPr/>
          <p:nvPr/>
        </p:nvSpPr>
        <p:spPr>
          <a:xfrm>
            <a:off x="3635896" y="1340768"/>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152400" dist="317500" dir="5400000" sx="90000" sy="-19000" rotWithShape="0">
              <a:prstClr val="black">
                <a:alpha val="15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C1 USING CURRENT TRANSACTION STRING</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5" name="Rectangle 84"/>
          <p:cNvSpPr/>
          <p:nvPr/>
        </p:nvSpPr>
        <p:spPr>
          <a:xfrm>
            <a:off x="3563888" y="2276872"/>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152400" dist="317500" dir="5400000" sx="90000" sy="-19000" rotWithShape="0">
              <a:prstClr val="black">
                <a:alpha val="15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L1 USING C1 AND MINIMUM SUPPORT COUNT</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6" name="Rectangle 85"/>
          <p:cNvSpPr/>
          <p:nvPr/>
        </p:nvSpPr>
        <p:spPr>
          <a:xfrm>
            <a:off x="3563888" y="3140968"/>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152400" dist="317500" dir="5400000" sx="90000" sy="-19000" rotWithShape="0">
              <a:prstClr val="black">
                <a:alpha val="15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H2 USING CURRENT TRANSACTION STRING AND L1</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7" name="Rectangle 86"/>
          <p:cNvSpPr/>
          <p:nvPr/>
        </p:nvSpPr>
        <p:spPr>
          <a:xfrm>
            <a:off x="3563888" y="4005064"/>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152400" dist="317500" dir="5400000" sx="90000" sy="-19000" rotWithShape="0">
              <a:prstClr val="black">
                <a:alpha val="15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L2 USING H2 AND MINIMUM SUPPORT COUNT</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8" name="Rectangle 87"/>
          <p:cNvSpPr/>
          <p:nvPr/>
        </p:nvSpPr>
        <p:spPr>
          <a:xfrm>
            <a:off x="3563888" y="6021288"/>
            <a:ext cx="3816424" cy="504056"/>
          </a:xfrm>
          <a:prstGeom prst="rect">
            <a:avLst/>
          </a:prstGeom>
          <a:gradFill flip="none" rotWithShape="1">
            <a:gsLst>
              <a:gs pos="0">
                <a:srgbClr val="E6DCAC"/>
              </a:gs>
              <a:gs pos="12000">
                <a:srgbClr val="E6D78A"/>
              </a:gs>
              <a:gs pos="30000">
                <a:srgbClr val="C7AC4C"/>
              </a:gs>
              <a:gs pos="45000">
                <a:srgbClr val="E6D78A"/>
              </a:gs>
              <a:gs pos="77000">
                <a:srgbClr val="C7AC4C"/>
              </a:gs>
              <a:gs pos="100000">
                <a:srgbClr val="E6DCAC"/>
              </a:gs>
            </a:gsLst>
            <a:path path="circle">
              <a:fillToRect l="100000" b="100000"/>
            </a:path>
            <a:tileRect t="-100000" r="-100000"/>
          </a:gradFill>
          <a:effectLst>
            <a:glow rad="63500">
              <a:schemeClr val="accent6">
                <a:satMod val="175000"/>
                <a:alpha val="40000"/>
              </a:schemeClr>
            </a:glow>
            <a:outerShdw blurRad="152400" dist="317500" dir="5400000" sx="90000" sy="-19000" rotWithShape="0">
              <a:prstClr val="black">
                <a:alpha val="15000"/>
              </a:prstClr>
            </a:outerShdw>
          </a:effectLst>
          <a:scene3d>
            <a:camera prst="obliqueTopLeft"/>
            <a:lightRig rig="glow" dir="t">
              <a:rot lat="0" lon="0" rev="6360000"/>
            </a:lightRig>
          </a:scene3d>
          <a:sp3d contourW="1000" prstMaterial="flat">
            <a:bevelT w="95250" h="101600"/>
            <a:contourClr>
              <a:srgbClr val="7030A0"/>
            </a:contourClr>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1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UPDATE L3 USING H3 AND MINIMUM SUPPORT COUNT</a:t>
            </a:r>
            <a:endParaRPr lang="en-IN"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8424936" cy="6322714"/>
          </a:xfrm>
        </p:spPr>
        <p:txBody>
          <a:bodyPr>
            <a:normAutofit/>
            <a:scene3d>
              <a:camera prst="orthographicFront"/>
              <a:lightRig rig="soft" dir="t"/>
            </a:scene3d>
            <a:sp3d prstMaterial="softEdge"/>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PROCESS DIAGRAM</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805519"/>
            <a:ext cx="1728192" cy="720080"/>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DRIVER MODULE</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 name="Rectangle 3"/>
          <p:cNvSpPr/>
          <p:nvPr/>
        </p:nvSpPr>
        <p:spPr>
          <a:xfrm>
            <a:off x="3666892" y="805519"/>
            <a:ext cx="1728192" cy="720080"/>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isL1(item)</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ectangle 5"/>
          <p:cNvSpPr/>
          <p:nvPr/>
        </p:nvSpPr>
        <p:spPr>
          <a:xfrm>
            <a:off x="6228184" y="836712"/>
            <a:ext cx="2088232" cy="720080"/>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ResultSetTable</a:t>
            </a:r>
            <a:r>
              <a:rPr lang="en-IN"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Insert(item)</a:t>
            </a:r>
            <a:endParaRPr lang="en-IN"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8" name="Rectangle 7"/>
          <p:cNvSpPr/>
          <p:nvPr/>
        </p:nvSpPr>
        <p:spPr>
          <a:xfrm>
            <a:off x="863290" y="2618717"/>
            <a:ext cx="2160240" cy="720080"/>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4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TransactionClass</a:t>
            </a:r>
            <a:r>
              <a:rPr lang="en-IN" sz="1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transaction(trans)</a:t>
            </a:r>
            <a:endParaRPr lang="en-IN" sz="1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0" name="Rectangle 9"/>
          <p:cNvSpPr/>
          <p:nvPr/>
        </p:nvSpPr>
        <p:spPr>
          <a:xfrm>
            <a:off x="3390830" y="2712162"/>
            <a:ext cx="1080120" cy="720080"/>
          </a:xfrm>
          <a:prstGeom prst="rect">
            <a:avLst/>
          </a:prstGeom>
          <a:effectLst>
            <a:glow rad="63500">
              <a:schemeClr val="accent2">
                <a:satMod val="175000"/>
                <a:alpha val="40000"/>
              </a:schemeClr>
            </a:glow>
            <a:outerShdw blurRad="152400" dist="317500" dir="5400000" sx="90000" sy="-19000" rotWithShape="0">
              <a:prstClr val="black">
                <a:alpha val="15000"/>
              </a:prstClr>
            </a:outerShdw>
            <a:softEdge rad="31750"/>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EXIT</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2" name="Rectangle 11"/>
          <p:cNvSpPr/>
          <p:nvPr/>
        </p:nvSpPr>
        <p:spPr>
          <a:xfrm>
            <a:off x="4701495" y="2679911"/>
            <a:ext cx="1080120" cy="720080"/>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BUY</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4" name="Rectangle 13"/>
          <p:cNvSpPr/>
          <p:nvPr/>
        </p:nvSpPr>
        <p:spPr>
          <a:xfrm>
            <a:off x="6084168" y="2652067"/>
            <a:ext cx="2232248" cy="720080"/>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isL2(item)</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 name="Rectangle 8"/>
          <p:cNvSpPr/>
          <p:nvPr/>
        </p:nvSpPr>
        <p:spPr>
          <a:xfrm>
            <a:off x="537056" y="5508858"/>
            <a:ext cx="2304256" cy="648072"/>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Table C1.insert(trans)</a:t>
            </a:r>
            <a:endParaRPr lang="en-IN" dirty="0">
              <a:ln w="22225">
                <a:solidFill>
                  <a:sysClr val="windowText" lastClr="000000"/>
                </a:solidFill>
                <a:prstDash val="solid"/>
              </a:ln>
              <a:solidFill>
                <a:schemeClr val="bg2"/>
              </a:solidFill>
            </a:endParaRPr>
          </a:p>
        </p:txBody>
      </p:sp>
      <p:sp>
        <p:nvSpPr>
          <p:cNvPr id="11" name="Right Arrow 10"/>
          <p:cNvSpPr/>
          <p:nvPr/>
        </p:nvSpPr>
        <p:spPr>
          <a:xfrm>
            <a:off x="2848618" y="903101"/>
            <a:ext cx="763046" cy="293652"/>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3" name="Left Arrow 12"/>
          <p:cNvSpPr/>
          <p:nvPr/>
        </p:nvSpPr>
        <p:spPr>
          <a:xfrm>
            <a:off x="2839005" y="1196753"/>
            <a:ext cx="648072" cy="262346"/>
          </a:xfrm>
          <a:prstGeom prst="lef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5" name="Right Arrow 14"/>
          <p:cNvSpPr/>
          <p:nvPr/>
        </p:nvSpPr>
        <p:spPr>
          <a:xfrm>
            <a:off x="5450312" y="871907"/>
            <a:ext cx="763046" cy="293652"/>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7" name="Left Arrow 16"/>
          <p:cNvSpPr/>
          <p:nvPr/>
        </p:nvSpPr>
        <p:spPr>
          <a:xfrm>
            <a:off x="5435486" y="1162232"/>
            <a:ext cx="720385" cy="319318"/>
          </a:xfrm>
          <a:prstGeom prst="lef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8" name="TextBox 17"/>
          <p:cNvSpPr txBox="1"/>
          <p:nvPr/>
        </p:nvSpPr>
        <p:spPr>
          <a:xfrm>
            <a:off x="5601747" y="533769"/>
            <a:ext cx="359735" cy="369332"/>
          </a:xfrm>
          <a:prstGeom prst="rect">
            <a:avLst/>
          </a:prstGeom>
          <a:noFill/>
          <a:effectLst>
            <a:outerShdw blurRad="152400" dist="317500" dir="5400000" sx="90000" sy="-19000" rotWithShape="0">
              <a:prstClr val="black">
                <a:alpha val="15000"/>
              </a:prstClr>
            </a:outerShdw>
          </a:effectLst>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IN"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Y</a:t>
            </a:r>
            <a:endParaRPr lang="en-IN"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9" name="Up Arrow 18"/>
          <p:cNvSpPr/>
          <p:nvPr/>
        </p:nvSpPr>
        <p:spPr>
          <a:xfrm>
            <a:off x="6732240" y="1628800"/>
            <a:ext cx="288032" cy="864096"/>
          </a:xfrm>
          <a:prstGeom prst="up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0" name="Down Arrow 19"/>
          <p:cNvSpPr/>
          <p:nvPr/>
        </p:nvSpPr>
        <p:spPr>
          <a:xfrm>
            <a:off x="7308304" y="1670893"/>
            <a:ext cx="288032" cy="864096"/>
          </a:xfrm>
          <a:prstGeom prst="down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1" name="Down Arrow 20"/>
          <p:cNvSpPr/>
          <p:nvPr/>
        </p:nvSpPr>
        <p:spPr>
          <a:xfrm>
            <a:off x="4400897" y="1627234"/>
            <a:ext cx="269170" cy="528658"/>
          </a:xfrm>
          <a:prstGeom prst="down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2" name="Left-Up Arrow 21"/>
          <p:cNvSpPr/>
          <p:nvPr/>
        </p:nvSpPr>
        <p:spPr>
          <a:xfrm rot="13523997">
            <a:off x="4127749" y="2205089"/>
            <a:ext cx="758410" cy="769073"/>
          </a:xfrm>
          <a:prstGeom prst="leftUpArrow">
            <a:avLst>
              <a:gd name="adj1" fmla="val 11933"/>
              <a:gd name="adj2" fmla="val 13298"/>
              <a:gd name="adj3" fmla="val 12225"/>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5" name="TextBox 4"/>
          <p:cNvSpPr txBox="1"/>
          <p:nvPr/>
        </p:nvSpPr>
        <p:spPr>
          <a:xfrm>
            <a:off x="4602832" y="1706897"/>
            <a:ext cx="230247" cy="369332"/>
          </a:xfrm>
          <a:prstGeom prst="rect">
            <a:avLst/>
          </a:prstGeom>
          <a:noFill/>
          <a:effectLst>
            <a:outerShdw blurRad="152400" dist="317500" dir="5400000" sx="90000" sy="-19000" rotWithShape="0">
              <a:prstClr val="black">
                <a:alpha val="15000"/>
              </a:prstClr>
            </a:outerShdw>
          </a:effectLst>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IN"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a:t>
            </a:r>
            <a:endParaRPr lang="en-IN"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3" name="Down Arrow 22"/>
          <p:cNvSpPr/>
          <p:nvPr/>
        </p:nvSpPr>
        <p:spPr>
          <a:xfrm>
            <a:off x="1549159" y="3811239"/>
            <a:ext cx="288032" cy="1043806"/>
          </a:xfrm>
          <a:prstGeom prst="down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4" name="Rectangle 23"/>
          <p:cNvSpPr/>
          <p:nvPr/>
        </p:nvSpPr>
        <p:spPr>
          <a:xfrm>
            <a:off x="3595460" y="5479522"/>
            <a:ext cx="2423102" cy="648072"/>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ViewL1.insert(trans)</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5" name="Right Arrow 24"/>
          <p:cNvSpPr/>
          <p:nvPr/>
        </p:nvSpPr>
        <p:spPr>
          <a:xfrm>
            <a:off x="2916513" y="5663029"/>
            <a:ext cx="639174" cy="262346"/>
          </a:xfrm>
          <a:prstGeom prst="righ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6" name="Right Arrow 25"/>
          <p:cNvSpPr/>
          <p:nvPr/>
        </p:nvSpPr>
        <p:spPr>
          <a:xfrm>
            <a:off x="6156176" y="5669469"/>
            <a:ext cx="707413" cy="351428"/>
          </a:xfrm>
          <a:prstGeom prst="righ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7" name="Oval 26"/>
          <p:cNvSpPr/>
          <p:nvPr/>
        </p:nvSpPr>
        <p:spPr>
          <a:xfrm>
            <a:off x="7032366" y="5584604"/>
            <a:ext cx="684076" cy="543640"/>
          </a:xfrm>
          <a:prstGeom prst="ellipse">
            <a:avLst/>
          </a:prstGeom>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dirty="0" smtClean="0">
                <a:ln>
                  <a:solidFill>
                    <a:sysClr val="windowText" lastClr="000000"/>
                  </a:solidFill>
                </a:ln>
                <a:solidFill>
                  <a:sysClr val="windowText" lastClr="000000"/>
                </a:solidFill>
              </a:rPr>
              <a:t>1</a:t>
            </a:r>
            <a:endParaRPr lang="en-IN" sz="2000" dirty="0">
              <a:ln>
                <a:solidFill>
                  <a:sysClr val="windowText" lastClr="000000"/>
                </a:solidFill>
              </a:ln>
              <a:solidFill>
                <a:sysClr val="windowText" lastClr="000000"/>
              </a:solidFill>
            </a:endParaRPr>
          </a:p>
        </p:txBody>
      </p:sp>
      <p:sp>
        <p:nvSpPr>
          <p:cNvPr id="28" name="Down Arrow 27"/>
          <p:cNvSpPr/>
          <p:nvPr/>
        </p:nvSpPr>
        <p:spPr>
          <a:xfrm>
            <a:off x="1547664" y="1700808"/>
            <a:ext cx="288032" cy="720080"/>
          </a:xfrm>
          <a:prstGeom prst="down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9" name="Rectangle 28"/>
          <p:cNvSpPr/>
          <p:nvPr/>
        </p:nvSpPr>
        <p:spPr>
          <a:xfrm>
            <a:off x="6084168" y="4581128"/>
            <a:ext cx="2232248" cy="720080"/>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isL3(item)</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0" name="Up Arrow 29"/>
          <p:cNvSpPr/>
          <p:nvPr/>
        </p:nvSpPr>
        <p:spPr>
          <a:xfrm>
            <a:off x="6803163" y="3600853"/>
            <a:ext cx="288032" cy="864096"/>
          </a:xfrm>
          <a:prstGeom prst="up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31" name="Down Arrow 30"/>
          <p:cNvSpPr/>
          <p:nvPr/>
        </p:nvSpPr>
        <p:spPr>
          <a:xfrm>
            <a:off x="7379227" y="3642946"/>
            <a:ext cx="288032" cy="864096"/>
          </a:xfrm>
          <a:prstGeom prst="down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32" name="Rectangle 31"/>
          <p:cNvSpPr/>
          <p:nvPr/>
        </p:nvSpPr>
        <p:spPr>
          <a:xfrm>
            <a:off x="2267744" y="116632"/>
            <a:ext cx="4320480" cy="5040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smtClean="0">
                <a:latin typeface="AR JULIAN" pitchFamily="2" charset="0"/>
              </a:rPr>
              <a:t>Steps of program execution</a:t>
            </a:r>
            <a:endParaRPr lang="en-IN" dirty="0">
              <a:latin typeface="AR JULIAN" pitchFamily="2" charset="0"/>
            </a:endParaRPr>
          </a:p>
        </p:txBody>
      </p:sp>
    </p:spTree>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7220" y="453079"/>
            <a:ext cx="1958636" cy="792088"/>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Table H2.insert( trans)</a:t>
            </a:r>
            <a:endParaRPr lang="en-I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 name="Rectangle 4"/>
          <p:cNvSpPr/>
          <p:nvPr/>
        </p:nvSpPr>
        <p:spPr>
          <a:xfrm>
            <a:off x="3850958" y="2877496"/>
            <a:ext cx="2520280" cy="792088"/>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Hashing.setY</a:t>
            </a: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a:t>
            </a:r>
          </a:p>
          <a:p>
            <a:pPr algn="ctr"/>
            <a:r>
              <a:rPr lang="en-IN" sz="16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Hashing.setX</a:t>
            </a: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(x)</a:t>
            </a:r>
            <a:endParaRPr lang="en-I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ectangle 5"/>
          <p:cNvSpPr/>
          <p:nvPr/>
        </p:nvSpPr>
        <p:spPr>
          <a:xfrm>
            <a:off x="3922820" y="423967"/>
            <a:ext cx="2323013" cy="792088"/>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Itemset_2. combination( trans)</a:t>
            </a:r>
            <a:endParaRPr lang="en-I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7" name="Rectangle 6"/>
          <p:cNvSpPr/>
          <p:nvPr/>
        </p:nvSpPr>
        <p:spPr>
          <a:xfrm>
            <a:off x="683568" y="2204864"/>
            <a:ext cx="2448272" cy="1584176"/>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ViewL1.isL1(y)</a:t>
            </a:r>
          </a:p>
          <a:p>
            <a:pPr algn="ct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&amp;&amp;</a:t>
            </a:r>
          </a:p>
          <a:p>
            <a:pPr algn="ct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ViewL1.isL1(x)</a:t>
            </a:r>
            <a:endParaRPr lang="en-I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8" name="Rectangle 7"/>
          <p:cNvSpPr/>
          <p:nvPr/>
        </p:nvSpPr>
        <p:spPr>
          <a:xfrm>
            <a:off x="4125456" y="1704804"/>
            <a:ext cx="1684160" cy="720080"/>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No action</a:t>
            </a:r>
            <a:endParaRPr lang="en-I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 name="Rectangle 8"/>
          <p:cNvSpPr/>
          <p:nvPr/>
        </p:nvSpPr>
        <p:spPr>
          <a:xfrm>
            <a:off x="6952468" y="2877381"/>
            <a:ext cx="2089070" cy="792088"/>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Hashing.getHash</a:t>
            </a: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I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0" name="Rectangle 9"/>
          <p:cNvSpPr/>
          <p:nvPr/>
        </p:nvSpPr>
        <p:spPr>
          <a:xfrm>
            <a:off x="6774697" y="453219"/>
            <a:ext cx="2392320" cy="864096"/>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Itemset2.sort(trans</a:t>
            </a:r>
            <a:r>
              <a:rPr lang="en-I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p>
        </p:txBody>
      </p:sp>
      <p:sp>
        <p:nvSpPr>
          <p:cNvPr id="11" name="Rectangle 10"/>
          <p:cNvSpPr/>
          <p:nvPr/>
        </p:nvSpPr>
        <p:spPr>
          <a:xfrm>
            <a:off x="6732152" y="4365119"/>
            <a:ext cx="2392320" cy="864096"/>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TableH2.runSql()</a:t>
            </a:r>
            <a:endParaRPr lang="en-I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2" name="Rectangle 11"/>
          <p:cNvSpPr/>
          <p:nvPr/>
        </p:nvSpPr>
        <p:spPr>
          <a:xfrm>
            <a:off x="741587" y="4691149"/>
            <a:ext cx="2626583" cy="1152128"/>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tableL2.insert(trans</a:t>
            </a:r>
            <a:r>
              <a:rPr lang="en-IN" sz="1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IN" sz="1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4" name="Right Arrow 13"/>
          <p:cNvSpPr/>
          <p:nvPr/>
        </p:nvSpPr>
        <p:spPr>
          <a:xfrm>
            <a:off x="828016" y="692696"/>
            <a:ext cx="489204" cy="288032"/>
          </a:xfrm>
          <a:prstGeom prst="righ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5" name="Right Arrow 14"/>
          <p:cNvSpPr/>
          <p:nvPr/>
        </p:nvSpPr>
        <p:spPr>
          <a:xfrm>
            <a:off x="3302635" y="611505"/>
            <a:ext cx="565150" cy="167005"/>
          </a:xfrm>
          <a:prstGeom prst="righ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6" name="Left Arrow 15"/>
          <p:cNvSpPr/>
          <p:nvPr/>
        </p:nvSpPr>
        <p:spPr>
          <a:xfrm>
            <a:off x="3293745" y="908685"/>
            <a:ext cx="573405" cy="207010"/>
          </a:xfrm>
          <a:prstGeom prst="lef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7" name="Right Arrow 16"/>
          <p:cNvSpPr/>
          <p:nvPr/>
        </p:nvSpPr>
        <p:spPr>
          <a:xfrm>
            <a:off x="6308090" y="638175"/>
            <a:ext cx="466725" cy="179705"/>
          </a:xfrm>
          <a:prstGeom prst="righ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8" name="Left Arrow 17"/>
          <p:cNvSpPr/>
          <p:nvPr/>
        </p:nvSpPr>
        <p:spPr>
          <a:xfrm>
            <a:off x="6282055" y="908050"/>
            <a:ext cx="466725" cy="179705"/>
          </a:xfrm>
          <a:prstGeom prst="lef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9" name="Down Arrow 18"/>
          <p:cNvSpPr/>
          <p:nvPr/>
        </p:nvSpPr>
        <p:spPr>
          <a:xfrm rot="-60000">
            <a:off x="1835699" y="1379345"/>
            <a:ext cx="216000" cy="720000"/>
          </a:xfrm>
          <a:prstGeom prst="down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0" name="Down Arrow 19"/>
          <p:cNvSpPr/>
          <p:nvPr/>
        </p:nvSpPr>
        <p:spPr>
          <a:xfrm>
            <a:off x="1727685" y="3850237"/>
            <a:ext cx="216000" cy="740505"/>
          </a:xfrm>
          <a:prstGeom prst="down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1" name="Right Arrow 20"/>
          <p:cNvSpPr/>
          <p:nvPr/>
        </p:nvSpPr>
        <p:spPr>
          <a:xfrm rot="21002525">
            <a:off x="3118199" y="2297816"/>
            <a:ext cx="972000" cy="216000"/>
          </a:xfrm>
          <a:prstGeom prst="righ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2" name="Right Arrow 21"/>
          <p:cNvSpPr/>
          <p:nvPr/>
        </p:nvSpPr>
        <p:spPr>
          <a:xfrm>
            <a:off x="3131286" y="3158970"/>
            <a:ext cx="684000" cy="180000"/>
          </a:xfrm>
          <a:prstGeom prst="righ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3" name="Left Arrow 22"/>
          <p:cNvSpPr/>
          <p:nvPr/>
        </p:nvSpPr>
        <p:spPr>
          <a:xfrm>
            <a:off x="3131286" y="3429000"/>
            <a:ext cx="648641" cy="180000"/>
          </a:xfrm>
          <a:prstGeom prst="leftArrow">
            <a:avLst/>
          </a:prstGeom>
          <a:effectLst>
            <a:outerShdw blurRad="152400" dist="317500" dir="5400000" sx="90000" sy="-19000" rotWithShape="0">
              <a:prstClr val="black">
                <a:alpha val="15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6" name="Right Arrow 25"/>
          <p:cNvSpPr/>
          <p:nvPr/>
        </p:nvSpPr>
        <p:spPr>
          <a:xfrm>
            <a:off x="6388735" y="3283585"/>
            <a:ext cx="563880" cy="238125"/>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27" name="TextBox 26"/>
          <p:cNvSpPr txBox="1"/>
          <p:nvPr/>
        </p:nvSpPr>
        <p:spPr>
          <a:xfrm>
            <a:off x="3519301" y="2024844"/>
            <a:ext cx="348208" cy="400110"/>
          </a:xfrm>
          <a:prstGeom prst="rect">
            <a:avLst/>
          </a:prstGeom>
          <a:noFill/>
          <a:effectLst>
            <a:outerShdw blurRad="152400" dist="317500" dir="5400000" sx="90000" sy="-19000" rotWithShape="0">
              <a:prstClr val="black">
                <a:alpha val="15000"/>
              </a:prstClr>
            </a:outerShdw>
          </a:effectLst>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IN" sz="20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a:t>
            </a:r>
            <a:endParaRPr lang="en-IN"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8" name="TextBox 27"/>
          <p:cNvSpPr txBox="1"/>
          <p:nvPr/>
        </p:nvSpPr>
        <p:spPr>
          <a:xfrm>
            <a:off x="3368170" y="2812286"/>
            <a:ext cx="360000" cy="400110"/>
          </a:xfrm>
          <a:prstGeom prst="rect">
            <a:avLst/>
          </a:prstGeom>
          <a:noFill/>
          <a:effectLst>
            <a:outerShdw blurRad="152400" dist="317500" dir="5400000" sx="90000" sy="-19000" rotWithShape="0">
              <a:prstClr val="black">
                <a:alpha val="15000"/>
              </a:prstClr>
            </a:outerShdw>
          </a:effectLst>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IN" sz="20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Y</a:t>
            </a:r>
            <a:endParaRPr lang="en-IN"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9" name="Oval 28"/>
          <p:cNvSpPr/>
          <p:nvPr/>
        </p:nvSpPr>
        <p:spPr>
          <a:xfrm>
            <a:off x="107504" y="548680"/>
            <a:ext cx="684076" cy="543640"/>
          </a:xfrm>
          <a:prstGeom prst="ellipse">
            <a:avLst/>
          </a:prstGeom>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dirty="0" smtClean="0">
                <a:ln>
                  <a:solidFill>
                    <a:sysClr val="windowText" lastClr="000000"/>
                  </a:solidFill>
                </a:ln>
                <a:solidFill>
                  <a:sysClr val="windowText" lastClr="000000"/>
                </a:solidFill>
              </a:rPr>
              <a:t>1</a:t>
            </a:r>
            <a:endParaRPr lang="en-IN" sz="2000" dirty="0">
              <a:ln>
                <a:solidFill>
                  <a:sysClr val="windowText" lastClr="000000"/>
                </a:solidFill>
              </a:ln>
              <a:solidFill>
                <a:sysClr val="windowText" lastClr="000000"/>
              </a:solidFill>
            </a:endParaRPr>
          </a:p>
        </p:txBody>
      </p:sp>
      <p:sp>
        <p:nvSpPr>
          <p:cNvPr id="45" name="Right Arrow 44"/>
          <p:cNvSpPr/>
          <p:nvPr/>
        </p:nvSpPr>
        <p:spPr>
          <a:xfrm>
            <a:off x="3563888" y="5229200"/>
            <a:ext cx="648072"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46" name="Oval 45"/>
          <p:cNvSpPr/>
          <p:nvPr/>
        </p:nvSpPr>
        <p:spPr>
          <a:xfrm>
            <a:off x="4283968" y="5013176"/>
            <a:ext cx="684076" cy="543640"/>
          </a:xfrm>
          <a:prstGeom prst="ellipse">
            <a:avLst/>
          </a:prstGeom>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dirty="0" smtClean="0">
                <a:ln>
                  <a:solidFill>
                    <a:sysClr val="windowText" lastClr="000000"/>
                  </a:solidFill>
                </a:ln>
                <a:solidFill>
                  <a:sysClr val="windowText" lastClr="000000"/>
                </a:solidFill>
              </a:rPr>
              <a:t>2</a:t>
            </a:r>
            <a:endParaRPr lang="en-IN" sz="2000" dirty="0">
              <a:ln>
                <a:solidFill>
                  <a:sysClr val="windowText" lastClr="000000"/>
                </a:solidFill>
              </a:ln>
              <a:solidFill>
                <a:sysClr val="windowText" lastClr="000000"/>
              </a:solidFill>
            </a:endParaRPr>
          </a:p>
        </p:txBody>
      </p:sp>
      <p:sp>
        <p:nvSpPr>
          <p:cNvPr id="30" name="Rectangle 29"/>
          <p:cNvSpPr/>
          <p:nvPr/>
        </p:nvSpPr>
        <p:spPr>
          <a:xfrm>
            <a:off x="2411760" y="6093296"/>
            <a:ext cx="4320480" cy="5040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smtClean="0">
                <a:latin typeface="AR JULIAN" pitchFamily="2" charset="0"/>
              </a:rPr>
              <a:t>Steps of program execution</a:t>
            </a:r>
            <a:endParaRPr lang="en-IN" dirty="0">
              <a:latin typeface="AR JULIAN" pitchFamily="2" charset="0"/>
            </a:endParaRPr>
          </a:p>
        </p:txBody>
      </p:sp>
      <p:sp>
        <p:nvSpPr>
          <p:cNvPr id="2" name="Right Arrow 1"/>
          <p:cNvSpPr/>
          <p:nvPr/>
        </p:nvSpPr>
        <p:spPr>
          <a:xfrm rot="5400000">
            <a:off x="7622540" y="3898265"/>
            <a:ext cx="696595" cy="238125"/>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cSld>
  <p:clrMapOvr>
    <a:masterClrMapping/>
  </p:clrMapOvr>
  <p:transition>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528" y="1052736"/>
            <a:ext cx="2229610" cy="794885"/>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ableH3. insert(trans)</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 name="Rectangle 3"/>
          <p:cNvSpPr/>
          <p:nvPr/>
        </p:nvSpPr>
        <p:spPr>
          <a:xfrm>
            <a:off x="3851920" y="3290570"/>
            <a:ext cx="2125345" cy="1306830"/>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Hashing.setZ</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(z)</a:t>
            </a:r>
          </a:p>
          <a:p>
            <a:pPr algn="ctr"/>
            <a:r>
              <a:rPr lang="en-I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Hashing.setY</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a:t>
            </a:r>
          </a:p>
          <a:p>
            <a:pPr algn="ctr"/>
            <a:r>
              <a:rPr lang="en-I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Hashing.setX</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(x)</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 name="Rectangle 4"/>
          <p:cNvSpPr/>
          <p:nvPr/>
        </p:nvSpPr>
        <p:spPr>
          <a:xfrm>
            <a:off x="3389971" y="944596"/>
            <a:ext cx="2328650" cy="936104"/>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Itemset_3.combination(trans)</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ectangle 5"/>
          <p:cNvSpPr/>
          <p:nvPr/>
        </p:nvSpPr>
        <p:spPr>
          <a:xfrm>
            <a:off x="6410805" y="925072"/>
            <a:ext cx="2337247" cy="847537"/>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Itemset.sort</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(trans)</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7" name="Rectangle 6"/>
          <p:cNvSpPr/>
          <p:nvPr/>
        </p:nvSpPr>
        <p:spPr>
          <a:xfrm>
            <a:off x="251520" y="2618509"/>
            <a:ext cx="2722807" cy="1875896"/>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tableL2.isL2(</a:t>
            </a:r>
            <a:r>
              <a:rPr lang="en-I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z,y</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p>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tableL2.isL2(</a:t>
            </a:r>
            <a:r>
              <a:rPr lang="en-I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z,x</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p>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tableL2.isL2(</a:t>
            </a:r>
            <a:r>
              <a:rPr lang="en-I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x,x</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8" name="Rectangle 7"/>
          <p:cNvSpPr/>
          <p:nvPr/>
        </p:nvSpPr>
        <p:spPr>
          <a:xfrm>
            <a:off x="3816073" y="2236173"/>
            <a:ext cx="1512168" cy="576064"/>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No Action</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 name="Rectangle 8"/>
          <p:cNvSpPr/>
          <p:nvPr/>
        </p:nvSpPr>
        <p:spPr>
          <a:xfrm>
            <a:off x="6588224" y="3545655"/>
            <a:ext cx="2493719" cy="792088"/>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Hashing.getHash</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1" name="Rectangle 10"/>
          <p:cNvSpPr/>
          <p:nvPr/>
        </p:nvSpPr>
        <p:spPr>
          <a:xfrm>
            <a:off x="179512" y="5183304"/>
            <a:ext cx="2923976" cy="648072"/>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tableL3.insert(trans</a:t>
            </a: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2" name="Rectangle 11"/>
          <p:cNvSpPr/>
          <p:nvPr/>
        </p:nvSpPr>
        <p:spPr>
          <a:xfrm>
            <a:off x="4231998" y="5255312"/>
            <a:ext cx="1287225" cy="576064"/>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End</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3" name="Right Arrow 12"/>
          <p:cNvSpPr/>
          <p:nvPr/>
        </p:nvSpPr>
        <p:spPr>
          <a:xfrm>
            <a:off x="2627784" y="1268760"/>
            <a:ext cx="697524" cy="288000"/>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5" name="Left Arrow 14"/>
          <p:cNvSpPr/>
          <p:nvPr/>
        </p:nvSpPr>
        <p:spPr>
          <a:xfrm>
            <a:off x="2627784" y="1556792"/>
            <a:ext cx="648000" cy="216000"/>
          </a:xfrm>
          <a:prstGeom prst="lef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6" name="Right Arrow 15"/>
          <p:cNvSpPr/>
          <p:nvPr/>
        </p:nvSpPr>
        <p:spPr>
          <a:xfrm>
            <a:off x="5744443" y="1052840"/>
            <a:ext cx="609618" cy="252000"/>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7" name="Left Arrow 16"/>
          <p:cNvSpPr/>
          <p:nvPr/>
        </p:nvSpPr>
        <p:spPr>
          <a:xfrm>
            <a:off x="5718876" y="1342208"/>
            <a:ext cx="609618" cy="216000"/>
          </a:xfrm>
          <a:prstGeom prst="lef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0" name="Down Arrow 19"/>
          <p:cNvSpPr/>
          <p:nvPr/>
        </p:nvSpPr>
        <p:spPr>
          <a:xfrm>
            <a:off x="1271238" y="1988839"/>
            <a:ext cx="276425" cy="576417"/>
          </a:xfrm>
          <a:prstGeom prst="down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1" name="Right Arrow 20"/>
          <p:cNvSpPr/>
          <p:nvPr/>
        </p:nvSpPr>
        <p:spPr>
          <a:xfrm rot="20220000">
            <a:off x="3001483" y="2724416"/>
            <a:ext cx="864096" cy="252000"/>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2" name="Right Arrow 21"/>
          <p:cNvSpPr/>
          <p:nvPr/>
        </p:nvSpPr>
        <p:spPr>
          <a:xfrm rot="738028">
            <a:off x="2995670" y="4068826"/>
            <a:ext cx="854731" cy="180000"/>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3" name="Rectangle 22"/>
          <p:cNvSpPr/>
          <p:nvPr/>
        </p:nvSpPr>
        <p:spPr>
          <a:xfrm>
            <a:off x="6728449" y="4902611"/>
            <a:ext cx="2090241" cy="928576"/>
          </a:xfrm>
          <a:prstGeom prst="rect">
            <a:avLst/>
          </a:prstGeom>
          <a:effectLst>
            <a:glow rad="63500">
              <a:schemeClr val="accent2">
                <a:satMod val="175000"/>
                <a:alpha val="40000"/>
              </a:schemeClr>
            </a:glow>
            <a:outerShdw blurRad="152400" dist="317500" dir="5400000" sx="90000" sy="-19000" rotWithShape="0">
              <a:prstClr val="black">
                <a:alpha val="15000"/>
              </a:prstClr>
            </a:outerShdw>
          </a:effectLst>
          <a:scene3d>
            <a:camera prst="orthographicFront"/>
            <a:lightRig rig="threePt" dir="t"/>
          </a:scene3d>
          <a:sp3d>
            <a:bevelT prst="angle"/>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TableH3.runSql()</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4" name="Right Arrow 23"/>
          <p:cNvSpPr/>
          <p:nvPr/>
        </p:nvSpPr>
        <p:spPr>
          <a:xfrm>
            <a:off x="6005829" y="3642550"/>
            <a:ext cx="582395" cy="146490"/>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5" name="Left Arrow 24"/>
          <p:cNvSpPr/>
          <p:nvPr/>
        </p:nvSpPr>
        <p:spPr>
          <a:xfrm>
            <a:off x="6005884" y="3979369"/>
            <a:ext cx="510332" cy="169711"/>
          </a:xfrm>
          <a:prstGeom prst="lef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6" name="Down Arrow 25"/>
          <p:cNvSpPr/>
          <p:nvPr/>
        </p:nvSpPr>
        <p:spPr>
          <a:xfrm>
            <a:off x="1348485" y="4597249"/>
            <a:ext cx="216000" cy="498357"/>
          </a:xfrm>
          <a:prstGeom prst="down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8" name="Right Arrow 27"/>
          <p:cNvSpPr/>
          <p:nvPr/>
        </p:nvSpPr>
        <p:spPr>
          <a:xfrm>
            <a:off x="3275856" y="5373216"/>
            <a:ext cx="864096" cy="252000"/>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9" name="Oval 28"/>
          <p:cNvSpPr/>
          <p:nvPr/>
        </p:nvSpPr>
        <p:spPr>
          <a:xfrm>
            <a:off x="971600" y="90530"/>
            <a:ext cx="684076" cy="543640"/>
          </a:xfrm>
          <a:prstGeom prst="ellipse">
            <a:avLst/>
          </a:prstGeom>
          <a:effectLst>
            <a:glow rad="63500">
              <a:schemeClr val="accent4">
                <a:satMod val="175000"/>
                <a:alpha val="40000"/>
              </a:schemeClr>
            </a:glow>
            <a:outerShdw blurRad="152400" dist="317500" dir="5400000" sx="90000" sy="-19000" rotWithShape="0">
              <a:prstClr val="black">
                <a:alpha val="15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2000" dirty="0" smtClean="0">
                <a:ln>
                  <a:solidFill>
                    <a:sysClr val="windowText" lastClr="000000"/>
                  </a:solidFill>
                </a:ln>
                <a:solidFill>
                  <a:sysClr val="windowText" lastClr="000000"/>
                </a:solidFill>
              </a:rPr>
              <a:t>2</a:t>
            </a:r>
            <a:endParaRPr lang="en-IN" sz="2000" dirty="0">
              <a:ln>
                <a:solidFill>
                  <a:sysClr val="windowText" lastClr="000000"/>
                </a:solidFill>
              </a:ln>
              <a:solidFill>
                <a:sysClr val="windowText" lastClr="000000"/>
              </a:solidFill>
            </a:endParaRPr>
          </a:p>
        </p:txBody>
      </p:sp>
      <p:sp>
        <p:nvSpPr>
          <p:cNvPr id="33" name="Down Arrow 32"/>
          <p:cNvSpPr/>
          <p:nvPr/>
        </p:nvSpPr>
        <p:spPr>
          <a:xfrm>
            <a:off x="1259632" y="692696"/>
            <a:ext cx="144016" cy="288032"/>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7" name="Rectangle 26"/>
          <p:cNvSpPr/>
          <p:nvPr/>
        </p:nvSpPr>
        <p:spPr>
          <a:xfrm>
            <a:off x="2394486" y="116632"/>
            <a:ext cx="4320480" cy="5040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smtClean="0">
                <a:latin typeface="AR JULIAN" pitchFamily="2" charset="0"/>
              </a:rPr>
              <a:t>Steps of program execution</a:t>
            </a:r>
            <a:endParaRPr lang="en-IN" dirty="0">
              <a:latin typeface="AR JULIAN" pitchFamily="2" charset="0"/>
            </a:endParaRPr>
          </a:p>
        </p:txBody>
      </p:sp>
      <p:sp>
        <p:nvSpPr>
          <p:cNvPr id="2" name="Right Arrow 1"/>
          <p:cNvSpPr/>
          <p:nvPr/>
        </p:nvSpPr>
        <p:spPr>
          <a:xfrm rot="5400000">
            <a:off x="7483475" y="4556125"/>
            <a:ext cx="502920" cy="173355"/>
          </a:xfrm>
          <a:prstGeom prst="rightArrow">
            <a:avLst/>
          </a:prstGeom>
          <a:effectLst>
            <a:outerShdw blurRad="152400" dist="317500" dir="5400000" sx="90000" sy="-19000" rotWithShape="0">
              <a:prstClr val="black">
                <a:alpha val="15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924944"/>
            <a:ext cx="8229600" cy="1143000"/>
          </a:xfrm>
        </p:spPr>
        <p:txBody>
          <a:bodyPr>
            <a:noAutofit/>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CLIENT SITE MODEL</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36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976664"/>
          </a:xfrm>
          <a:effectLst>
            <a:outerShdw blurRad="152400" dist="317500" dir="5400000" sx="90000" sy="-19000" rotWithShape="0">
              <a:prstClr val="black">
                <a:alpha val="15000"/>
              </a:prstClr>
            </a:outerShdw>
          </a:effectLst>
        </p:spPr>
        <p:txBody>
          <a:bodyPr>
            <a:normAutofit/>
          </a:bodyPr>
          <a:lstStyle/>
          <a:p>
            <a:pPr>
              <a:buNone/>
            </a:pPr>
            <a:endParaRPr lang="en-IN" sz="2000" dirty="0" smtClean="0"/>
          </a:p>
          <a:p>
            <a:endParaRPr lang="en-IN" sz="2000" dirty="0"/>
          </a:p>
        </p:txBody>
      </p:sp>
      <p:sp>
        <p:nvSpPr>
          <p:cNvPr id="5" name="Oval 4"/>
          <p:cNvSpPr/>
          <p:nvPr/>
        </p:nvSpPr>
        <p:spPr>
          <a:xfrm>
            <a:off x="3707904" y="188640"/>
            <a:ext cx="1080120" cy="720080"/>
          </a:xfrm>
          <a:prstGeom prst="ellipse">
            <a:avLst/>
          </a:prstGeom>
          <a:effectLst>
            <a:outerShdw blurRad="152400" dist="317500" dir="5400000" sx="90000" sy="-19000" rotWithShape="0">
              <a:prstClr val="black">
                <a:alpha val="15000"/>
              </a:prstClr>
            </a:outerShdw>
          </a:effectLst>
          <a:scene3d>
            <a:camera prst="orthographicFront" fov="0">
              <a:rot lat="0" lon="0" rev="0"/>
            </a:camera>
            <a:lightRig rig="glow" dir="t">
              <a:rot lat="0" lon="0" rev="6360000"/>
            </a:lightRig>
          </a:scene3d>
          <a:sp3d contourW="1000" prstMaterial="flat">
            <a:bevelT w="95250" h="101600"/>
            <a:contourClr>
              <a:schemeClr val="accent5">
                <a:satMod val="300000"/>
              </a:schemeClr>
            </a:contourClr>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400" dirty="0" smtClean="0"/>
              <a:t>START</a:t>
            </a:r>
            <a:endParaRPr lang="en-IN" sz="1400" dirty="0"/>
          </a:p>
        </p:txBody>
      </p:sp>
      <p:sp>
        <p:nvSpPr>
          <p:cNvPr id="7" name="Down Arrow 6"/>
          <p:cNvSpPr/>
          <p:nvPr/>
        </p:nvSpPr>
        <p:spPr>
          <a:xfrm>
            <a:off x="4139952" y="908720"/>
            <a:ext cx="144016" cy="360040"/>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Flowchart: Display 7"/>
          <p:cNvSpPr/>
          <p:nvPr/>
        </p:nvSpPr>
        <p:spPr>
          <a:xfrm>
            <a:off x="2915816" y="1268760"/>
            <a:ext cx="2736304" cy="504056"/>
          </a:xfrm>
          <a:prstGeom prst="flowChartDisplay">
            <a:avLst/>
          </a:prstGeom>
          <a:effectLst>
            <a:outerShdw blurRad="152400" dist="317500" dir="5400000" sx="90000" sy="-19000" rotWithShape="0">
              <a:prstClr val="black">
                <a:alpha val="15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400" dirty="0" smtClean="0"/>
              <a:t>ALL ITEMS ARE DISPLAYED</a:t>
            </a:r>
            <a:endParaRPr lang="en-IN" sz="1400" dirty="0"/>
          </a:p>
        </p:txBody>
      </p:sp>
      <p:sp>
        <p:nvSpPr>
          <p:cNvPr id="9" name="Down Arrow 8"/>
          <p:cNvSpPr/>
          <p:nvPr/>
        </p:nvSpPr>
        <p:spPr>
          <a:xfrm>
            <a:off x="4139952" y="1772816"/>
            <a:ext cx="144016" cy="504056"/>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10" name="Flowchart: Manual Input 9"/>
          <p:cNvSpPr/>
          <p:nvPr/>
        </p:nvSpPr>
        <p:spPr>
          <a:xfrm>
            <a:off x="3203848" y="2204864"/>
            <a:ext cx="2160240" cy="648072"/>
          </a:xfrm>
          <a:prstGeom prst="flowChartManualInput">
            <a:avLst/>
          </a:prstGeom>
          <a:effectLst>
            <a:outerShdw blurRad="152400" dist="317500" dir="5400000" sx="90000" sy="-19000" rotWithShape="0">
              <a:prstClr val="black">
                <a:alpha val="15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400" dirty="0" smtClean="0"/>
              <a:t>USER SELECTS AN ITEM</a:t>
            </a:r>
            <a:endParaRPr lang="en-IN" sz="1400" dirty="0"/>
          </a:p>
        </p:txBody>
      </p:sp>
      <p:sp>
        <p:nvSpPr>
          <p:cNvPr id="13" name="Flowchart: Display 12"/>
          <p:cNvSpPr/>
          <p:nvPr/>
        </p:nvSpPr>
        <p:spPr>
          <a:xfrm>
            <a:off x="2267744" y="3068960"/>
            <a:ext cx="3816424" cy="792088"/>
          </a:xfrm>
          <a:prstGeom prst="flowChartDisplay">
            <a:avLst/>
          </a:prstGeom>
          <a:effectLst>
            <a:outerShdw blurRad="152400" dist="317500" dir="5400000" sx="90000" sy="-19000" rotWithShape="0">
              <a:prstClr val="black">
                <a:alpha val="15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400" dirty="0" smtClean="0"/>
              <a:t>COMBINATION OF ITEMS FOR A PARTICULAR SELECTION IS DISPLAYED</a:t>
            </a:r>
            <a:endParaRPr lang="en-IN" sz="1400" dirty="0"/>
          </a:p>
        </p:txBody>
      </p:sp>
      <p:sp>
        <p:nvSpPr>
          <p:cNvPr id="14" name="Down Arrow 13"/>
          <p:cNvSpPr/>
          <p:nvPr/>
        </p:nvSpPr>
        <p:spPr>
          <a:xfrm>
            <a:off x="4139952" y="3861048"/>
            <a:ext cx="117727" cy="360040"/>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15" name="Diamond 14"/>
          <p:cNvSpPr/>
          <p:nvPr/>
        </p:nvSpPr>
        <p:spPr>
          <a:xfrm>
            <a:off x="3347864" y="4221088"/>
            <a:ext cx="1656184" cy="936104"/>
          </a:xfrm>
          <a:prstGeom prst="diamond">
            <a:avLst/>
          </a:prstGeom>
          <a:effectLst>
            <a:outerShdw blurRad="152400" dist="317500" dir="5400000" sx="90000" sy="-19000" rotWithShape="0">
              <a:prstClr val="black">
                <a:alpha val="15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400" dirty="0" smtClean="0"/>
              <a:t>SELECT</a:t>
            </a:r>
            <a:endParaRPr lang="en-IN" sz="1400" dirty="0"/>
          </a:p>
        </p:txBody>
      </p:sp>
      <p:sp>
        <p:nvSpPr>
          <p:cNvPr id="16" name="Down Arrow 15"/>
          <p:cNvSpPr/>
          <p:nvPr/>
        </p:nvSpPr>
        <p:spPr>
          <a:xfrm>
            <a:off x="4139952" y="5157192"/>
            <a:ext cx="144016" cy="504056"/>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17" name="Oval 16"/>
          <p:cNvSpPr/>
          <p:nvPr/>
        </p:nvSpPr>
        <p:spPr>
          <a:xfrm>
            <a:off x="3923928" y="5661248"/>
            <a:ext cx="648072" cy="432048"/>
          </a:xfrm>
          <a:prstGeom prst="ellipse">
            <a:avLst/>
          </a:prstGeom>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8" name="Can 17"/>
          <p:cNvSpPr/>
          <p:nvPr/>
        </p:nvSpPr>
        <p:spPr>
          <a:xfrm>
            <a:off x="6948264" y="1844824"/>
            <a:ext cx="1512168" cy="1152128"/>
          </a:xfrm>
          <a:prstGeom prst="can">
            <a:avLst/>
          </a:prstGeom>
          <a:effectLst>
            <a:outerShdw blurRad="152400" dist="317500" dir="5400000" sx="90000" sy="-19000" rotWithShape="0">
              <a:prstClr val="black">
                <a:alpha val="15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IN" dirty="0" smtClean="0"/>
              <a:t>SERVER</a:t>
            </a:r>
            <a:endParaRPr lang="en-IN" dirty="0"/>
          </a:p>
        </p:txBody>
      </p:sp>
      <p:sp>
        <p:nvSpPr>
          <p:cNvPr id="19" name="Right Arrow 18"/>
          <p:cNvSpPr/>
          <p:nvPr/>
        </p:nvSpPr>
        <p:spPr>
          <a:xfrm>
            <a:off x="5364088" y="2348880"/>
            <a:ext cx="1584176" cy="144016"/>
          </a:xfrm>
          <a:prstGeom prst="right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20" name="Left-Up Arrow 19"/>
          <p:cNvSpPr/>
          <p:nvPr/>
        </p:nvSpPr>
        <p:spPr>
          <a:xfrm>
            <a:off x="6084168" y="2996952"/>
            <a:ext cx="1728192" cy="576064"/>
          </a:xfrm>
          <a:prstGeom prst="leftUp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21" name="Right Arrow 20"/>
          <p:cNvSpPr/>
          <p:nvPr/>
        </p:nvSpPr>
        <p:spPr>
          <a:xfrm>
            <a:off x="5004048" y="4581128"/>
            <a:ext cx="576064" cy="216024"/>
          </a:xfrm>
          <a:prstGeom prst="right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23" name="Oval 22"/>
          <p:cNvSpPr/>
          <p:nvPr/>
        </p:nvSpPr>
        <p:spPr>
          <a:xfrm>
            <a:off x="5580112" y="4365104"/>
            <a:ext cx="1080120" cy="720080"/>
          </a:xfrm>
          <a:prstGeom prst="ellipse">
            <a:avLst/>
          </a:prstGeom>
          <a:effectLst>
            <a:outerShdw blurRad="152400" dist="317500" dir="5400000" sx="90000" sy="-19000" rotWithShape="0">
              <a:prstClr val="black">
                <a:alpha val="15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IN" dirty="0" smtClean="0"/>
              <a:t>EXIT</a:t>
            </a:r>
            <a:endParaRPr lang="en-IN" dirty="0"/>
          </a:p>
        </p:txBody>
      </p:sp>
      <p:sp>
        <p:nvSpPr>
          <p:cNvPr id="24" name="TextBox 23"/>
          <p:cNvSpPr txBox="1"/>
          <p:nvPr/>
        </p:nvSpPr>
        <p:spPr>
          <a:xfrm>
            <a:off x="5004048" y="4221088"/>
            <a:ext cx="360040" cy="369332"/>
          </a:xfrm>
          <a:prstGeom prst="rect">
            <a:avLst/>
          </a:prstGeom>
          <a:noFill/>
          <a:effectLst>
            <a:outerShdw blurRad="152400" dist="317500" dir="5400000" sx="90000" sy="-19000" rotWithShape="0">
              <a:prstClr val="black">
                <a:alpha val="15000"/>
              </a:prstClr>
            </a:outerShdw>
          </a:effectLst>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IN"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N</a:t>
            </a:r>
            <a:endParaRPr lang="en-IN"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25" name="TextBox 24"/>
          <p:cNvSpPr txBox="1"/>
          <p:nvPr/>
        </p:nvSpPr>
        <p:spPr>
          <a:xfrm>
            <a:off x="4355976" y="5229200"/>
            <a:ext cx="360040" cy="369332"/>
          </a:xfrm>
          <a:prstGeom prst="rect">
            <a:avLst/>
          </a:prstGeom>
          <a:noFill/>
          <a:effectLst>
            <a:outerShdw blurRad="152400" dist="317500" dir="5400000" sx="90000" sy="-19000" rotWithShape="0">
              <a:prstClr val="black">
                <a:alpha val="15000"/>
              </a:prstClr>
            </a:outerShdw>
          </a:effectLst>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IN"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Y</a:t>
            </a:r>
            <a:endParaRPr lang="en-IN"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22" name="Up Arrow 21"/>
          <p:cNvSpPr/>
          <p:nvPr/>
        </p:nvSpPr>
        <p:spPr>
          <a:xfrm>
            <a:off x="7884368" y="2996952"/>
            <a:ext cx="216024" cy="1872208"/>
          </a:xfrm>
          <a:prstGeom prst="up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26" name="Oval 25"/>
          <p:cNvSpPr/>
          <p:nvPr/>
        </p:nvSpPr>
        <p:spPr>
          <a:xfrm>
            <a:off x="7668344" y="4869160"/>
            <a:ext cx="648072" cy="432048"/>
          </a:xfrm>
          <a:prstGeom prst="ellipse">
            <a:avLst/>
          </a:prstGeom>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29" name="Bent Arrow 28"/>
          <p:cNvSpPr/>
          <p:nvPr/>
        </p:nvSpPr>
        <p:spPr>
          <a:xfrm>
            <a:off x="2555776" y="1412776"/>
            <a:ext cx="360040" cy="936104"/>
          </a:xfrm>
          <a:prstGeom prst="bent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schemeClr val="tx1"/>
              </a:solidFill>
            </a:endParaRPr>
          </a:p>
        </p:txBody>
      </p:sp>
      <p:sp>
        <p:nvSpPr>
          <p:cNvPr id="30" name="Oval 29"/>
          <p:cNvSpPr/>
          <p:nvPr/>
        </p:nvSpPr>
        <p:spPr>
          <a:xfrm>
            <a:off x="2267744" y="2348880"/>
            <a:ext cx="720080" cy="432048"/>
          </a:xfrm>
          <a:prstGeom prst="ellipse">
            <a:avLst/>
          </a:prstGeom>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spTree>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41000"/>
          </a:schemeClr>
        </a:solidFill>
        <a:effectLst/>
      </p:bgPr>
    </p:bg>
    <p:spTree>
      <p:nvGrpSpPr>
        <p:cNvPr id="1" name=""/>
        <p:cNvGrpSpPr/>
        <p:nvPr/>
      </p:nvGrpSpPr>
      <p:grpSpPr>
        <a:xfrm>
          <a:off x="0" y="0"/>
          <a:ext cx="0" cy="0"/>
          <a:chOff x="0" y="0"/>
          <a:chExt cx="0" cy="0"/>
        </a:xfrm>
      </p:grpSpPr>
      <p:sp>
        <p:nvSpPr>
          <p:cNvPr id="3" name="Down Arrow 2"/>
          <p:cNvSpPr/>
          <p:nvPr/>
        </p:nvSpPr>
        <p:spPr>
          <a:xfrm>
            <a:off x="4211960" y="1052736"/>
            <a:ext cx="144016" cy="576064"/>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 name="Oval 3"/>
          <p:cNvSpPr/>
          <p:nvPr/>
        </p:nvSpPr>
        <p:spPr>
          <a:xfrm>
            <a:off x="3923928" y="620688"/>
            <a:ext cx="720080" cy="432048"/>
          </a:xfrm>
          <a:prstGeom prst="ellipse">
            <a:avLst/>
          </a:prstGeom>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5" name="Diamond 4"/>
          <p:cNvSpPr/>
          <p:nvPr/>
        </p:nvSpPr>
        <p:spPr>
          <a:xfrm>
            <a:off x="3563888" y="1628800"/>
            <a:ext cx="1368152" cy="1152128"/>
          </a:xfrm>
          <a:prstGeom prst="diamond">
            <a:avLst/>
          </a:prstGeom>
          <a:effectLst>
            <a:outerShdw blurRad="152400" dist="317500" dir="5400000" sx="90000" sy="-19000" rotWithShape="0">
              <a:prstClr val="black">
                <a:alpha val="15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400" dirty="0" smtClean="0"/>
              <a:t>BUY NOW?</a:t>
            </a:r>
            <a:endParaRPr lang="en-IN" sz="1400" dirty="0"/>
          </a:p>
        </p:txBody>
      </p:sp>
      <p:sp>
        <p:nvSpPr>
          <p:cNvPr id="6" name="Down Arrow 5"/>
          <p:cNvSpPr/>
          <p:nvPr/>
        </p:nvSpPr>
        <p:spPr>
          <a:xfrm>
            <a:off x="4139952" y="2780928"/>
            <a:ext cx="144016" cy="648072"/>
          </a:xfrm>
          <a:prstGeom prst="down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7" name="TextBox 6"/>
          <p:cNvSpPr txBox="1"/>
          <p:nvPr/>
        </p:nvSpPr>
        <p:spPr>
          <a:xfrm>
            <a:off x="4427984" y="2852936"/>
            <a:ext cx="360040" cy="369332"/>
          </a:xfrm>
          <a:prstGeom prst="rect">
            <a:avLst/>
          </a:prstGeom>
          <a:noFill/>
          <a:effectLst>
            <a:outerShdw blurRad="152400" dist="317500" dir="5400000" sx="90000" sy="-19000" rotWithShape="0">
              <a:prstClr val="black">
                <a:alpha val="15000"/>
              </a:prstClr>
            </a:outerShdw>
          </a:effectLst>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IN"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Y</a:t>
            </a:r>
            <a:endParaRPr lang="en-IN"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8" name="Rectangle 7"/>
          <p:cNvSpPr/>
          <p:nvPr/>
        </p:nvSpPr>
        <p:spPr>
          <a:xfrm>
            <a:off x="2267744" y="3429000"/>
            <a:ext cx="3744416" cy="1008112"/>
          </a:xfrm>
          <a:prstGeom prst="rect">
            <a:avLst/>
          </a:prstGeom>
          <a:effectLst>
            <a:outerShdw blurRad="152400" dist="317500" dir="5400000" sx="90000" sy="-19000" rotWithShape="0">
              <a:prstClr val="black">
                <a:alpha val="15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1400" dirty="0" smtClean="0"/>
              <a:t>TRANSACTION IS COMPLETED, TRANSACTION ID IS GENERATED, TRANSACTION ID AND TRANSACTION STRING IS STORED IN DATABASE  </a:t>
            </a:r>
            <a:endParaRPr lang="en-IN" sz="1400" dirty="0"/>
          </a:p>
        </p:txBody>
      </p:sp>
      <p:sp>
        <p:nvSpPr>
          <p:cNvPr id="9" name="Bent-Up Arrow 8"/>
          <p:cNvSpPr/>
          <p:nvPr/>
        </p:nvSpPr>
        <p:spPr>
          <a:xfrm flipH="1">
            <a:off x="3203848" y="1412776"/>
            <a:ext cx="360040" cy="864096"/>
          </a:xfrm>
          <a:prstGeom prst="bentUp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10" name="Oval 9"/>
          <p:cNvSpPr/>
          <p:nvPr/>
        </p:nvSpPr>
        <p:spPr>
          <a:xfrm>
            <a:off x="2915816" y="980728"/>
            <a:ext cx="720080" cy="432048"/>
          </a:xfrm>
          <a:prstGeom prst="ellipse">
            <a:avLst/>
          </a:prstGeom>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sp>
        <p:nvSpPr>
          <p:cNvPr id="11" name="Bent-Up Arrow 10"/>
          <p:cNvSpPr/>
          <p:nvPr/>
        </p:nvSpPr>
        <p:spPr>
          <a:xfrm>
            <a:off x="6012160" y="1484784"/>
            <a:ext cx="360040" cy="2448272"/>
          </a:xfrm>
          <a:prstGeom prst="bentUpArrow">
            <a:avLst/>
          </a:prstGeom>
          <a:effectLst>
            <a:outerShdw blurRad="152400" dist="317500" dir="5400000" sx="90000" sy="-19000" rotWithShape="0">
              <a:prstClr val="black">
                <a:alpha val="15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12" name="Oval 11"/>
          <p:cNvSpPr/>
          <p:nvPr/>
        </p:nvSpPr>
        <p:spPr>
          <a:xfrm>
            <a:off x="5940152" y="1052736"/>
            <a:ext cx="720080" cy="432048"/>
          </a:xfrm>
          <a:prstGeom prst="ellipse">
            <a:avLst/>
          </a:prstGeom>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13" name="TextBox 12"/>
          <p:cNvSpPr txBox="1"/>
          <p:nvPr/>
        </p:nvSpPr>
        <p:spPr>
          <a:xfrm>
            <a:off x="3203848" y="2420888"/>
            <a:ext cx="360040" cy="369332"/>
          </a:xfrm>
          <a:prstGeom prst="rect">
            <a:avLst/>
          </a:prstGeom>
          <a:noFill/>
          <a:effectLst>
            <a:outerShdw blurRad="152400" dist="317500" dir="5400000" sx="90000" sy="-19000" rotWithShape="0">
              <a:prstClr val="black">
                <a:alpha val="15000"/>
              </a:prstClr>
            </a:outerShdw>
          </a:effectLst>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IN"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N</a:t>
            </a:r>
            <a:endParaRPr lang="en-IN"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34682"/>
          </a:xfrm>
        </p:spPr>
        <p:txBody>
          <a:bodyPr>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GRAPHIC USER INTERFACE</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alpha val="22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193834" y="476885"/>
            <a:ext cx="7442359" cy="5579110"/>
          </a:xfrm>
          <a:prstGeom prst="rect">
            <a:avLst/>
          </a:prstGeom>
        </p:spPr>
      </p:pic>
      <p:sp>
        <p:nvSpPr>
          <p:cNvPr id="7" name="Right Arrow 6"/>
          <p:cNvSpPr/>
          <p:nvPr/>
        </p:nvSpPr>
        <p:spPr>
          <a:xfrm>
            <a:off x="7829550" y="3162300"/>
            <a:ext cx="1071563" cy="361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8" name="Text Box 7"/>
          <p:cNvSpPr txBox="1"/>
          <p:nvPr/>
        </p:nvSpPr>
        <p:spPr>
          <a:xfrm>
            <a:off x="7858125" y="2204864"/>
            <a:ext cx="1285875" cy="923330"/>
          </a:xfrm>
          <a:prstGeom prst="rect">
            <a:avLst/>
          </a:prstGeom>
          <a:noFill/>
        </p:spPr>
        <p:txBody>
          <a:bodyPr wrap="square" rtlCol="0">
            <a:spAutoFit/>
          </a:bodyPr>
          <a:lstStyle/>
          <a:p>
            <a:r>
              <a:rPr lang="en-IN" altLang="en-GB" dirty="0" smtClean="0">
                <a:latin typeface="AR JULIAN" pitchFamily="2" charset="0"/>
              </a:rPr>
              <a:t>USER SELECTS AN ITEM</a:t>
            </a:r>
            <a:endParaRPr lang="en-IN" altLang="en-GB" dirty="0">
              <a:latin typeface="AR JULIAN" pitchFamily="2" charset="0"/>
            </a:endParaRPr>
          </a:p>
        </p:txBody>
      </p:sp>
    </p:spTree>
  </p:cSld>
  <p:clrMapOvr>
    <a:masterClrMapping/>
  </p:clrMapOvr>
  <p:transition>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2D050">
            <a:alpha val="50000"/>
          </a:srgb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p:nvPr>
        </p:nvPicPr>
        <p:blipFill>
          <a:blip r:embed="rId2" cstate="print"/>
          <a:stretch>
            <a:fillRect/>
          </a:stretch>
        </p:blipFill>
        <p:spPr>
          <a:xfrm>
            <a:off x="395288" y="555625"/>
            <a:ext cx="7321391" cy="5488940"/>
          </a:xfrm>
          <a:prstGeom prst="rect">
            <a:avLst/>
          </a:prstGeom>
        </p:spPr>
      </p:pic>
      <p:sp>
        <p:nvSpPr>
          <p:cNvPr id="5" name="Right Arrow 4"/>
          <p:cNvSpPr/>
          <p:nvPr/>
        </p:nvSpPr>
        <p:spPr>
          <a:xfrm>
            <a:off x="7958137" y="2990850"/>
            <a:ext cx="1042988" cy="361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6" name="Right Arrow 5"/>
          <p:cNvSpPr/>
          <p:nvPr/>
        </p:nvSpPr>
        <p:spPr>
          <a:xfrm>
            <a:off x="-228600" y="3086100"/>
            <a:ext cx="58578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7" name="Text Box 6"/>
          <p:cNvSpPr txBox="1"/>
          <p:nvPr/>
        </p:nvSpPr>
        <p:spPr>
          <a:xfrm>
            <a:off x="7716679" y="3616960"/>
            <a:ext cx="1485900" cy="1754326"/>
          </a:xfrm>
          <a:prstGeom prst="rect">
            <a:avLst/>
          </a:prstGeom>
          <a:noFill/>
        </p:spPr>
        <p:txBody>
          <a:bodyPr wrap="square" rtlCol="0">
            <a:spAutoFit/>
          </a:bodyPr>
          <a:lstStyle/>
          <a:p>
            <a:r>
              <a:rPr lang="en-IN" altLang="en-GB" dirty="0">
                <a:latin typeface="AR JULIAN" pitchFamily="2" charset="0"/>
              </a:rPr>
              <a:t>User is given a choice to opt for these options</a:t>
            </a:r>
          </a:p>
        </p:txBody>
      </p:sp>
      <p:sp>
        <p:nvSpPr>
          <p:cNvPr id="8" name="Text Box 7"/>
          <p:cNvSpPr txBox="1"/>
          <p:nvPr/>
        </p:nvSpPr>
        <p:spPr>
          <a:xfrm>
            <a:off x="7715250" y="692696"/>
            <a:ext cx="1428750" cy="2031325"/>
          </a:xfrm>
          <a:prstGeom prst="rect">
            <a:avLst/>
          </a:prstGeom>
          <a:noFill/>
        </p:spPr>
        <p:txBody>
          <a:bodyPr wrap="square" rtlCol="0">
            <a:spAutoFit/>
          </a:bodyPr>
          <a:lstStyle/>
          <a:p>
            <a:r>
              <a:rPr lang="en-IN" altLang="en-GB" dirty="0">
                <a:latin typeface="AR JULIAN" pitchFamily="2" charset="0"/>
              </a:rPr>
              <a:t>Result Set table is </a:t>
            </a:r>
            <a:r>
              <a:rPr lang="en-IN" altLang="en-GB" dirty="0" smtClean="0">
                <a:latin typeface="AR JULIAN" pitchFamily="2" charset="0"/>
              </a:rPr>
              <a:t>generated </a:t>
            </a:r>
            <a:r>
              <a:rPr lang="en-IN" altLang="en-GB" dirty="0">
                <a:latin typeface="AR JULIAN" pitchFamily="2" charset="0"/>
              </a:rPr>
              <a:t>against the item and options are </a:t>
            </a:r>
            <a:r>
              <a:rPr lang="en-IN" altLang="en-GB" dirty="0" smtClean="0">
                <a:latin typeface="AR JULIAN" pitchFamily="2" charset="0"/>
              </a:rPr>
              <a:t>displayed</a:t>
            </a:r>
            <a:endParaRPr lang="en-IN" altLang="en-GB" dirty="0">
              <a:latin typeface="AR JULIAN" pitchFamily="2" charset="0"/>
            </a:endParaRPr>
          </a:p>
        </p:txBody>
      </p:sp>
    </p:spTree>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alpha val="96000"/>
          </a:schemeClr>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p:nvPr>
        </p:nvPicPr>
        <p:blipFill>
          <a:blip r:embed="rId2" cstate="print"/>
          <a:stretch>
            <a:fillRect/>
          </a:stretch>
        </p:blipFill>
        <p:spPr>
          <a:xfrm>
            <a:off x="487541" y="612776"/>
            <a:ext cx="7252811" cy="5437505"/>
          </a:xfrm>
          <a:prstGeom prst="rect">
            <a:avLst/>
          </a:prstGeom>
        </p:spPr>
      </p:pic>
      <p:sp>
        <p:nvSpPr>
          <p:cNvPr id="5" name="Right Arrow 4"/>
          <p:cNvSpPr/>
          <p:nvPr/>
        </p:nvSpPr>
        <p:spPr>
          <a:xfrm>
            <a:off x="8043862" y="2990850"/>
            <a:ext cx="1042988" cy="361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6" name="Right Arrow 5"/>
          <p:cNvSpPr/>
          <p:nvPr/>
        </p:nvSpPr>
        <p:spPr>
          <a:xfrm>
            <a:off x="-142875" y="3086100"/>
            <a:ext cx="58578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7" name="Text Box 6"/>
          <p:cNvSpPr txBox="1"/>
          <p:nvPr/>
        </p:nvSpPr>
        <p:spPr>
          <a:xfrm>
            <a:off x="7704856" y="908720"/>
            <a:ext cx="1475656" cy="2031325"/>
          </a:xfrm>
          <a:prstGeom prst="rect">
            <a:avLst/>
          </a:prstGeom>
          <a:noFill/>
        </p:spPr>
        <p:txBody>
          <a:bodyPr wrap="square" rtlCol="0">
            <a:spAutoFit/>
          </a:bodyPr>
          <a:lstStyle/>
          <a:p>
            <a:r>
              <a:rPr lang="en-IN" altLang="en-GB" dirty="0">
                <a:latin typeface="AR JULIAN" pitchFamily="2" charset="0"/>
              </a:rPr>
              <a:t>User can review the option he has selected for transaction</a:t>
            </a:r>
          </a:p>
        </p:txBody>
      </p:sp>
      <p:sp>
        <p:nvSpPr>
          <p:cNvPr id="8" name="Text Box 7"/>
          <p:cNvSpPr txBox="1"/>
          <p:nvPr/>
        </p:nvSpPr>
        <p:spPr>
          <a:xfrm>
            <a:off x="7733824" y="3390900"/>
            <a:ext cx="1528763" cy="2031325"/>
          </a:xfrm>
          <a:prstGeom prst="rect">
            <a:avLst/>
          </a:prstGeom>
          <a:noFill/>
        </p:spPr>
        <p:txBody>
          <a:bodyPr wrap="square" rtlCol="0">
            <a:spAutoFit/>
          </a:bodyPr>
          <a:lstStyle/>
          <a:p>
            <a:r>
              <a:rPr lang="en-IN" altLang="en-GB" dirty="0">
                <a:latin typeface="AR JULIAN" pitchFamily="2" charset="0"/>
              </a:rPr>
              <a:t>User can </a:t>
            </a:r>
            <a:r>
              <a:rPr lang="en-IN" altLang="en-GB" dirty="0" smtClean="0">
                <a:latin typeface="AR JULIAN" pitchFamily="2" charset="0"/>
              </a:rPr>
              <a:t>further </a:t>
            </a:r>
            <a:r>
              <a:rPr lang="en-IN" altLang="en-GB" dirty="0">
                <a:latin typeface="AR JULIAN" pitchFamily="2" charset="0"/>
              </a:rPr>
              <a:t>add item to his transaction with the 'ADD item' Button</a:t>
            </a:r>
          </a:p>
        </p:txBody>
      </p:sp>
    </p:spTree>
  </p:cSld>
  <p:clrMapOvr>
    <a:masterClrMapping/>
  </p:clrMapOvr>
  <p:transition>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p:nvPr>
        </p:nvPicPr>
        <p:blipFill>
          <a:blip r:embed="rId2" cstate="print"/>
          <a:stretch>
            <a:fillRect/>
          </a:stretch>
        </p:blipFill>
        <p:spPr>
          <a:xfrm>
            <a:off x="638175" y="629286"/>
            <a:ext cx="6781800" cy="5084445"/>
          </a:xfrm>
          <a:prstGeom prst="rect">
            <a:avLst/>
          </a:prstGeom>
        </p:spPr>
      </p:pic>
      <p:sp>
        <p:nvSpPr>
          <p:cNvPr id="5" name="Right Arrow 4"/>
          <p:cNvSpPr/>
          <p:nvPr/>
        </p:nvSpPr>
        <p:spPr>
          <a:xfrm>
            <a:off x="8001000" y="2990850"/>
            <a:ext cx="1042988" cy="361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6" name="Right Arrow 5"/>
          <p:cNvSpPr/>
          <p:nvPr/>
        </p:nvSpPr>
        <p:spPr>
          <a:xfrm>
            <a:off x="-185738" y="3086100"/>
            <a:ext cx="58578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7" name="Text Box 6"/>
          <p:cNvSpPr txBox="1"/>
          <p:nvPr/>
        </p:nvSpPr>
        <p:spPr>
          <a:xfrm>
            <a:off x="7500937" y="1484784"/>
            <a:ext cx="1643063" cy="1200329"/>
          </a:xfrm>
          <a:prstGeom prst="rect">
            <a:avLst/>
          </a:prstGeom>
          <a:noFill/>
        </p:spPr>
        <p:txBody>
          <a:bodyPr wrap="square" rtlCol="0">
            <a:spAutoFit/>
          </a:bodyPr>
          <a:lstStyle/>
          <a:p>
            <a:r>
              <a:rPr lang="en-IN" altLang="en-GB" dirty="0">
                <a:latin typeface="AR JULIAN" pitchFamily="2" charset="0"/>
              </a:rPr>
              <a:t>User finally </a:t>
            </a:r>
            <a:r>
              <a:rPr lang="en-IN" altLang="en-GB" dirty="0" smtClean="0">
                <a:latin typeface="AR JULIAN" pitchFamily="2" charset="0"/>
              </a:rPr>
              <a:t>proceeds </a:t>
            </a:r>
            <a:r>
              <a:rPr lang="en-IN" altLang="en-GB" dirty="0">
                <a:latin typeface="AR JULIAN" pitchFamily="2" charset="0"/>
              </a:rPr>
              <a:t>with the </a:t>
            </a:r>
            <a:r>
              <a:rPr lang="en-IN" altLang="en-GB" dirty="0" smtClean="0">
                <a:latin typeface="AR JULIAN" pitchFamily="2" charset="0"/>
              </a:rPr>
              <a:t>transaction </a:t>
            </a:r>
            <a:endParaRPr lang="en-IN" altLang="en-GB" dirty="0">
              <a:latin typeface="AR JULIAN" pitchFamily="2" charset="0"/>
            </a:endParaRPr>
          </a:p>
        </p:txBody>
      </p:sp>
    </p:spTree>
  </p:cSld>
  <p:clrMapOvr>
    <a:masterClrMapping/>
  </p:clrMapOvr>
  <p:transition>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51000"/>
          </a:schemeClr>
        </a:solidFill>
        <a:effectLst/>
      </p:bgPr>
    </p:bg>
    <p:spTree>
      <p:nvGrpSpPr>
        <p:cNvPr id="1" name=""/>
        <p:cNvGrpSpPr/>
        <p:nvPr/>
      </p:nvGrpSpPr>
      <p:grpSpPr>
        <a:xfrm>
          <a:off x="0" y="0"/>
          <a:ext cx="0" cy="0"/>
          <a:chOff x="0" y="0"/>
          <a:chExt cx="0" cy="0"/>
        </a:xfrm>
      </p:grpSpPr>
      <p:sp>
        <p:nvSpPr>
          <p:cNvPr id="6" name="Right Arrow 5"/>
          <p:cNvSpPr/>
          <p:nvPr/>
        </p:nvSpPr>
        <p:spPr>
          <a:xfrm>
            <a:off x="539552" y="4653136"/>
            <a:ext cx="58578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en-US"/>
          </a:p>
        </p:txBody>
      </p:sp>
      <p:sp>
        <p:nvSpPr>
          <p:cNvPr id="4" name="Text Box 3"/>
          <p:cNvSpPr txBox="1"/>
          <p:nvPr/>
        </p:nvSpPr>
        <p:spPr>
          <a:xfrm>
            <a:off x="0" y="404664"/>
            <a:ext cx="1475656" cy="403187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altLang="en-GB" sz="1600" dirty="0">
                <a:latin typeface="AR JULIAN" pitchFamily="2" charset="0"/>
              </a:rPr>
              <a:t>When the transaction is completed transaction id is generated and the entire algorithm runs on the server side making </a:t>
            </a:r>
            <a:r>
              <a:rPr lang="en-IN" altLang="en-GB" sz="1600" dirty="0" smtClean="0">
                <a:latin typeface="AR JULIAN" pitchFamily="2" charset="0"/>
              </a:rPr>
              <a:t>changes </a:t>
            </a:r>
            <a:r>
              <a:rPr lang="en-IN" altLang="en-GB" sz="1600" dirty="0">
                <a:latin typeface="AR JULIAN" pitchFamily="2" charset="0"/>
              </a:rPr>
              <a:t>to all the tables in the data base</a:t>
            </a:r>
          </a:p>
        </p:txBody>
      </p:sp>
      <p:pic>
        <p:nvPicPr>
          <p:cNvPr id="3" name="Content Placeholder 2"/>
          <p:cNvPicPr>
            <a:picLocks noGrp="1" noChangeAspect="1"/>
          </p:cNvPicPr>
          <p:nvPr>
            <p:ph/>
          </p:nvPr>
        </p:nvPicPr>
        <p:blipFill>
          <a:blip r:embed="rId3" cstate="print"/>
          <a:stretch>
            <a:fillRect/>
          </a:stretch>
        </p:blipFill>
        <p:spPr>
          <a:xfrm>
            <a:off x="1427638" y="523240"/>
            <a:ext cx="7752874" cy="5812155"/>
          </a:xfrm>
          <a:prstGeom prst="rect">
            <a:avLst/>
          </a:prstGeom>
        </p:spPr>
      </p:pic>
    </p:spTree>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30626"/>
          </a:xfrm>
        </p:spPr>
        <p:txBody>
          <a:bodyPr>
            <a:normAutofit/>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TEST CASE DESIGN AND RESULT COMPARISON</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5674642"/>
          </a:xfrm>
        </p:spPr>
        <p:txBody>
          <a:bodyPr>
            <a:noAutofit/>
          </a:bodyPr>
          <a:lstStyle/>
          <a:p>
            <a:pPr>
              <a:buFont typeface="Wingdings" panose="05000000000000000000" pitchFamily="2" charset="2"/>
              <a:buChar char="v"/>
            </a:pPr>
            <a:r>
              <a:rPr lang="en-IN" sz="2400" dirty="0" smtClean="0">
                <a:solidFill>
                  <a:schemeClr val="bg1"/>
                </a:solidFill>
                <a:latin typeface="AR ESSENCE" pitchFamily="2" charset="0"/>
              </a:rPr>
              <a:t>To check the system integrity of our software we have designed    4 test cases by changing 2 fields:</a:t>
            </a:r>
            <a:br>
              <a:rPr lang="en-IN" sz="2400" dirty="0" smtClean="0">
                <a:solidFill>
                  <a:schemeClr val="bg1"/>
                </a:solidFill>
                <a:latin typeface="AR ESSENCE" pitchFamily="2" charset="0"/>
              </a:rPr>
            </a:br>
            <a:r>
              <a:rPr lang="en-IN" sz="2400" dirty="0" smtClean="0">
                <a:solidFill>
                  <a:schemeClr val="bg1"/>
                </a:solidFill>
                <a:latin typeface="AR ESSENCE" pitchFamily="2" charset="0"/>
              </a:rPr>
              <a:t>		</a:t>
            </a:r>
            <a:r>
              <a:rPr lang="en-IN" sz="2400" dirty="0" err="1" smtClean="0">
                <a:solidFill>
                  <a:schemeClr val="bg1"/>
                </a:solidFill>
                <a:latin typeface="AR ESSENCE" pitchFamily="2" charset="0"/>
              </a:rPr>
              <a:t>i</a:t>
            </a:r>
            <a:r>
              <a:rPr lang="en-IN" sz="2400" dirty="0" smtClean="0">
                <a:solidFill>
                  <a:schemeClr val="bg1"/>
                </a:solidFill>
                <a:latin typeface="AR ESSENCE" pitchFamily="2" charset="0"/>
              </a:rPr>
              <a:t>. Hash Function</a:t>
            </a:r>
            <a:br>
              <a:rPr lang="en-IN" sz="2400" dirty="0" smtClean="0">
                <a:solidFill>
                  <a:schemeClr val="bg1"/>
                </a:solidFill>
                <a:latin typeface="AR ESSENCE" pitchFamily="2" charset="0"/>
              </a:rPr>
            </a:br>
            <a:r>
              <a:rPr lang="en-IN" sz="2400" dirty="0" smtClean="0">
                <a:solidFill>
                  <a:schemeClr val="bg1"/>
                </a:solidFill>
                <a:latin typeface="AR ESSENCE" pitchFamily="2" charset="0"/>
              </a:rPr>
              <a:t>		ii. Hash Table Size</a:t>
            </a:r>
            <a:br>
              <a:rPr lang="en-IN" sz="2400" dirty="0" smtClean="0">
                <a:solidFill>
                  <a:schemeClr val="bg1"/>
                </a:solidFill>
                <a:latin typeface="AR ESSENCE" pitchFamily="2" charset="0"/>
              </a:rPr>
            </a:br>
            <a:r>
              <a:rPr lang="en-IN" sz="2400" dirty="0" smtClean="0">
                <a:solidFill>
                  <a:schemeClr val="bg1"/>
                </a:solidFill>
                <a:latin typeface="AR ESSENCE" pitchFamily="2" charset="0"/>
              </a:rPr>
              <a:t/>
            </a:r>
            <a:br>
              <a:rPr lang="en-IN" sz="2400" dirty="0" smtClean="0">
                <a:solidFill>
                  <a:schemeClr val="bg1"/>
                </a:solidFill>
                <a:latin typeface="AR ESSENCE" pitchFamily="2" charset="0"/>
              </a:rPr>
            </a:br>
            <a:r>
              <a:rPr lang="en-IN" sz="2400" dirty="0" smtClean="0">
                <a:solidFill>
                  <a:schemeClr val="bg1"/>
                </a:solidFill>
                <a:latin typeface="AR ESSENCE" pitchFamily="2" charset="0"/>
              </a:rPr>
              <a:t>Thus the 4 test cases are arising by combining the above two factors are:</a:t>
            </a:r>
            <a:br>
              <a:rPr lang="en-IN" sz="2400" dirty="0" smtClean="0">
                <a:solidFill>
                  <a:schemeClr val="bg1"/>
                </a:solidFill>
                <a:latin typeface="AR ESSENCE" pitchFamily="2" charset="0"/>
              </a:rPr>
            </a:br>
            <a:r>
              <a:rPr lang="en-IN" sz="2400" dirty="0" smtClean="0">
                <a:solidFill>
                  <a:schemeClr val="bg1"/>
                </a:solidFill>
                <a:latin typeface="AR ESSENCE" pitchFamily="2" charset="0"/>
              </a:rPr>
              <a:t>	</a:t>
            </a:r>
            <a:r>
              <a:rPr lang="en-IN" sz="2400" dirty="0" err="1" smtClean="0">
                <a:solidFill>
                  <a:schemeClr val="bg1"/>
                </a:solidFill>
                <a:latin typeface="AR ESSENCE" pitchFamily="2" charset="0"/>
              </a:rPr>
              <a:t>i</a:t>
            </a:r>
            <a:r>
              <a:rPr lang="en-IN" sz="2400" dirty="0" smtClean="0">
                <a:solidFill>
                  <a:schemeClr val="bg1"/>
                </a:solidFill>
                <a:latin typeface="AR ESSENCE" pitchFamily="2" charset="0"/>
              </a:rPr>
              <a:t>. Using concatenation hash function and keeping hash 	table 	size 13</a:t>
            </a:r>
            <a:br>
              <a:rPr lang="en-IN" sz="2400" dirty="0" smtClean="0">
                <a:solidFill>
                  <a:schemeClr val="bg1"/>
                </a:solidFill>
                <a:latin typeface="AR ESSENCE" pitchFamily="2" charset="0"/>
              </a:rPr>
            </a:br>
            <a:r>
              <a:rPr lang="en-IN" sz="2400" dirty="0" smtClean="0">
                <a:solidFill>
                  <a:schemeClr val="bg1"/>
                </a:solidFill>
                <a:latin typeface="AR ESSENCE" pitchFamily="2" charset="0"/>
              </a:rPr>
              <a:t>	ii. Using the general hash function and keeping hash table 	size 13</a:t>
            </a:r>
            <a:br>
              <a:rPr lang="en-IN" sz="2400" dirty="0" smtClean="0">
                <a:solidFill>
                  <a:schemeClr val="bg1"/>
                </a:solidFill>
                <a:latin typeface="AR ESSENCE" pitchFamily="2" charset="0"/>
              </a:rPr>
            </a:br>
            <a:r>
              <a:rPr lang="en-IN" sz="2400" dirty="0" smtClean="0">
                <a:solidFill>
                  <a:schemeClr val="bg1"/>
                </a:solidFill>
                <a:latin typeface="AR ESSENCE" pitchFamily="2" charset="0"/>
              </a:rPr>
              <a:t>	iii. Using concatenation hash function and keeping the hash 	table size 17</a:t>
            </a:r>
            <a:br>
              <a:rPr lang="en-IN" sz="2400" dirty="0" smtClean="0">
                <a:solidFill>
                  <a:schemeClr val="bg1"/>
                </a:solidFill>
                <a:latin typeface="AR ESSENCE" pitchFamily="2" charset="0"/>
              </a:rPr>
            </a:br>
            <a:r>
              <a:rPr lang="en-IN" sz="2400" dirty="0" smtClean="0">
                <a:solidFill>
                  <a:schemeClr val="bg1"/>
                </a:solidFill>
                <a:latin typeface="AR ESSENCE" pitchFamily="2" charset="0"/>
              </a:rPr>
              <a:t>	iv. Using the general hash function and keeping the table 	size 17</a:t>
            </a:r>
            <a:br>
              <a:rPr lang="en-IN" sz="2400" dirty="0" smtClean="0">
                <a:solidFill>
                  <a:schemeClr val="bg1"/>
                </a:solidFill>
                <a:latin typeface="AR ESSENCE" pitchFamily="2" charset="0"/>
              </a:rPr>
            </a:br>
            <a:r>
              <a:rPr lang="en-IN" sz="2400" dirty="0" smtClean="0">
                <a:solidFill>
                  <a:schemeClr val="bg1"/>
                </a:solidFill>
                <a:latin typeface="AR ESSENCE" pitchFamily="2" charset="0"/>
              </a:rPr>
              <a:t/>
            </a:r>
            <a:br>
              <a:rPr lang="en-IN" sz="2400" dirty="0" smtClean="0">
                <a:solidFill>
                  <a:schemeClr val="bg1"/>
                </a:solidFill>
                <a:latin typeface="AR ESSENCE" pitchFamily="2" charset="0"/>
              </a:rPr>
            </a:br>
            <a:endParaRPr lang="en-IN" sz="2400" dirty="0">
              <a:solidFill>
                <a:schemeClr val="bg1"/>
              </a:solidFill>
              <a:latin typeface="AR ESSENCE" pitchFamily="2" charset="0"/>
            </a:endParaRPr>
          </a:p>
        </p:txBody>
      </p:sp>
    </p:spTree>
  </p:cSld>
  <p:clrMapOvr>
    <a:masterClrMapping/>
  </p:clrMapOvr>
  <p:transition>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Font typeface="Wingdings" panose="05000000000000000000" pitchFamily="2" charset="2"/>
              <a:buChar char="v"/>
            </a:pPr>
            <a:r>
              <a:rPr lang="en-IN" sz="2400" u="sng" dirty="0" smtClean="0"/>
              <a:t>Concatenating y and x and then finding mod 13 in case of 2 itemsets</a:t>
            </a:r>
            <a:endParaRPr lang="en-IN" sz="2400" u="sng" dirty="0"/>
          </a:p>
        </p:txBody>
      </p:sp>
      <p:pic>
        <p:nvPicPr>
          <p:cNvPr id="3" name="Picture 2" descr="J:\Project_Code\concatenation hash\h2.png"/>
          <p:cNvPicPr/>
          <p:nvPr/>
        </p:nvPicPr>
        <p:blipFill>
          <a:blip r:embed="rId2" cstate="print"/>
          <a:srcRect/>
          <a:stretch>
            <a:fillRect/>
          </a:stretch>
        </p:blipFill>
        <p:spPr bwMode="auto">
          <a:xfrm>
            <a:off x="827584" y="1268760"/>
            <a:ext cx="7704856" cy="5112568"/>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Font typeface="Wingdings" panose="05000000000000000000" pitchFamily="2" charset="2"/>
              <a:buChar char="v"/>
            </a:pPr>
            <a:r>
              <a:rPr lang="en-IN" sz="2400" u="sng" dirty="0" smtClean="0"/>
              <a:t> ((y*10)+ x) mod 13 in case of 2 itemsets </a:t>
            </a:r>
            <a:r>
              <a:rPr lang="en-IN" sz="2400" dirty="0" smtClean="0"/>
              <a:t>	</a:t>
            </a:r>
            <a:r>
              <a:rPr lang="en-IN" sz="2400" u="sng" dirty="0" smtClean="0"/>
              <a:t>using table size 13</a:t>
            </a:r>
            <a:endParaRPr lang="en-IN" sz="2400" u="sng" dirty="0"/>
          </a:p>
        </p:txBody>
      </p:sp>
      <p:pic>
        <p:nvPicPr>
          <p:cNvPr id="3" name="Picture 2" descr="J:\Project_Code\multiplication\h2.png"/>
          <p:cNvPicPr/>
          <p:nvPr/>
        </p:nvPicPr>
        <p:blipFill>
          <a:blip r:embed="rId2" cstate="print"/>
          <a:srcRect/>
          <a:stretch>
            <a:fillRect/>
          </a:stretch>
        </p:blipFill>
        <p:spPr bwMode="auto">
          <a:xfrm>
            <a:off x="467544" y="1340768"/>
            <a:ext cx="8208912" cy="5328592"/>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buFont typeface="Wingdings" panose="05000000000000000000" pitchFamily="2" charset="2"/>
              <a:buChar char="v"/>
            </a:pPr>
            <a:r>
              <a:rPr lang="en-IN" sz="2400" u="sng" dirty="0" smtClean="0"/>
              <a:t>Concatenating y and x and then finding mod 17 in case of 2 itemsets using table size 17</a:t>
            </a:r>
            <a:br>
              <a:rPr lang="en-IN" sz="2400" u="sng" dirty="0" smtClean="0"/>
            </a:br>
            <a:r>
              <a:rPr lang="en-IN" sz="2400" dirty="0" smtClean="0"/>
              <a:t>		</a:t>
            </a:r>
            <a:endParaRPr lang="en-IN" sz="2400" dirty="0"/>
          </a:p>
        </p:txBody>
      </p:sp>
      <p:pic>
        <p:nvPicPr>
          <p:cNvPr id="3" name="Picture 2" descr="J:\Project_Code\concatenation 17\h2 (1).png"/>
          <p:cNvPicPr/>
          <p:nvPr/>
        </p:nvPicPr>
        <p:blipFill>
          <a:blip r:embed="rId2" cstate="print"/>
          <a:srcRect/>
          <a:stretch>
            <a:fillRect/>
          </a:stretch>
        </p:blipFill>
        <p:spPr bwMode="auto">
          <a:xfrm>
            <a:off x="827584" y="1340768"/>
            <a:ext cx="7488832" cy="5040560"/>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buFont typeface="Wingdings" panose="05000000000000000000" pitchFamily="2" charset="2"/>
              <a:buChar char="v"/>
            </a:pPr>
            <a:r>
              <a:rPr lang="en-IN" sz="2400" u="sng" dirty="0" smtClean="0"/>
              <a:t>((y*10)+ x) mod 17 in case of 2 itemsets using table of size 17</a:t>
            </a:r>
            <a:br>
              <a:rPr lang="en-IN" sz="2400" u="sng" dirty="0" smtClean="0"/>
            </a:br>
            <a:endParaRPr lang="en-IN" sz="2400" u="sng" dirty="0"/>
          </a:p>
        </p:txBody>
      </p:sp>
      <p:pic>
        <p:nvPicPr>
          <p:cNvPr id="3" name="Picture 2" descr="J:\Project_Code\17 multiply\h2.png"/>
          <p:cNvPicPr/>
          <p:nvPr/>
        </p:nvPicPr>
        <p:blipFill>
          <a:blip r:embed="rId2" cstate="print"/>
          <a:srcRect/>
          <a:stretch>
            <a:fillRect/>
          </a:stretch>
        </p:blipFill>
        <p:spPr bwMode="auto">
          <a:xfrm>
            <a:off x="899592" y="1268760"/>
            <a:ext cx="7416824" cy="4968552"/>
          </a:xfrm>
          <a:prstGeom prst="rect">
            <a:avLst/>
          </a:prstGeom>
          <a:noFill/>
          <a:ln w="9525">
            <a:noFill/>
            <a:miter lim="800000"/>
            <a:headEnd/>
            <a:tailEnd/>
          </a:ln>
        </p:spPr>
      </p:pic>
    </p:spTree>
  </p:cSld>
  <p:clrMapOvr>
    <a:masterClrMapping/>
  </p:clrMapOvr>
  <p:transition>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204864"/>
            <a:ext cx="8229600" cy="1143000"/>
          </a:xfrm>
        </p:spPr>
        <p:txBody>
          <a:bodyPr>
            <a:noAutofit/>
          </a:bodyPr>
          <a:lstStyle/>
          <a:p>
            <a:pPr lvl="0"/>
            <a:r>
              <a:rPr lang="en-IN" sz="2400" dirty="0" smtClean="0"/>
              <a:t/>
            </a:r>
            <a:br>
              <a:rPr lang="en-IN" sz="2400" dirty="0" smtClean="0"/>
            </a:br>
            <a:r>
              <a:rPr lang="en-IN" sz="2400" dirty="0" smtClean="0"/>
              <a:t/>
            </a:r>
            <a:br>
              <a:rPr lang="en-IN" sz="2400" dirty="0" smtClean="0"/>
            </a:br>
            <a:r>
              <a:rPr lang="en-IN" sz="2400" dirty="0" smtClean="0"/>
              <a:t/>
            </a:r>
            <a:br>
              <a:rPr lang="en-IN" sz="2400" dirty="0" smtClean="0"/>
            </a:br>
            <a:r>
              <a:rPr lang="en-IN" sz="4000" dirty="0" smtClean="0"/>
              <a:t>O</a:t>
            </a:r>
            <a:r>
              <a:rPr lang="en-IN" sz="2400" dirty="0" smtClean="0"/>
              <a:t>n comparing the H2 table of size 17 and 13 for the general hash function we find that both of them are suffering quite less collisions but the H2 of size 13 is more compact and contains less NULL than that of size 17 H2. Thus for this set of transaction H2 of size 13 is preferred. But since the number of transactions will increase in the long run a hash table with bigger size will be preferred to reduce the collisions. In such a case the H2 of size 13 can be rehashed in H2 of size 17.</a:t>
            </a:r>
            <a:br>
              <a:rPr lang="en-IN" sz="2400" dirty="0" smtClean="0"/>
            </a:br>
            <a:r>
              <a:rPr lang="en-IN" sz="2400" dirty="0" smtClean="0"/>
              <a:t/>
            </a:r>
            <a:br>
              <a:rPr lang="en-IN" sz="2400" dirty="0" smtClean="0"/>
            </a:br>
            <a:r>
              <a:rPr lang="en-IN" sz="2400" dirty="0" smtClean="0"/>
              <a:t>The same holds for hash table H3 of size 13 and 17.</a:t>
            </a:r>
            <a:br>
              <a:rPr lang="en-IN" sz="2400" dirty="0" smtClean="0"/>
            </a:br>
            <a:endParaRPr lang="en-IN" sz="2400" dirty="0"/>
          </a:p>
        </p:txBody>
      </p:sp>
    </p:spTree>
  </p:cSld>
  <p:clrMapOvr>
    <a:masterClrMapping/>
  </p:clrMapOvr>
  <p:transition>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68960"/>
            <a:ext cx="8229600" cy="1143000"/>
          </a:xfrm>
        </p:spPr>
        <p:txBody>
          <a:bodyPr>
            <a:noAutofit/>
          </a:bodyPr>
          <a:lstStyle/>
          <a:p>
            <a:pPr lvl="0"/>
            <a:r>
              <a:rPr lang="en-IN" sz="4000" dirty="0" smtClean="0"/>
              <a:t>O</a:t>
            </a:r>
            <a:r>
              <a:rPr lang="en-IN" sz="2400" dirty="0" smtClean="0"/>
              <a:t>n comparing the Hash table H2 of size 13 for the two different hash functions we see that not much difference between the two tables in found. The number if elements remain quite the same only the hashed position is different. </a:t>
            </a:r>
            <a:br>
              <a:rPr lang="en-IN" sz="2400" dirty="0" smtClean="0"/>
            </a:br>
            <a:r>
              <a:rPr lang="en-IN" sz="2400" dirty="0" smtClean="0"/>
              <a:t> </a:t>
            </a:r>
            <a:br>
              <a:rPr lang="en-IN" sz="2400" dirty="0" smtClean="0"/>
            </a:br>
            <a:r>
              <a:rPr lang="en-IN" sz="2400" dirty="0" smtClean="0"/>
              <a:t>The same holds for the H3 table also.</a:t>
            </a:r>
            <a:br>
              <a:rPr lang="en-IN" sz="2400" dirty="0" smtClean="0"/>
            </a:br>
            <a:r>
              <a:rPr lang="en-IN" sz="2400" dirty="0" smtClean="0"/>
              <a:t>The same case is also true for Hash table of size 17.</a:t>
            </a:r>
            <a:br>
              <a:rPr lang="en-IN" sz="2400" dirty="0" smtClean="0"/>
            </a:br>
            <a:endParaRPr lang="en-IN" sz="2400" dirty="0"/>
          </a:p>
        </p:txBody>
      </p:sp>
    </p:spTree>
  </p:cSld>
  <p:clrMapOvr>
    <a:masterClrMapping/>
  </p:clrMapOvr>
  <p:transition>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36912"/>
            <a:ext cx="8229600" cy="1143000"/>
          </a:xfrm>
        </p:spPr>
        <p:txBody>
          <a:bodyPr>
            <a:normAutofit/>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CONCLUSION</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536" y="1052736"/>
            <a:ext cx="8352928" cy="5262979"/>
          </a:xfrm>
          <a:prstGeom prst="rect">
            <a:avLst/>
          </a:prstGeom>
        </p:spPr>
        <p:txBody>
          <a:bodyPr wrap="square">
            <a:spAutoFit/>
          </a:bodyPr>
          <a:lstStyle/>
          <a:p>
            <a:pPr lvl="1"/>
            <a:r>
              <a:rPr lang="en-IN" sz="2800" dirty="0" smtClean="0">
                <a:latin typeface="AR ESSENCE" pitchFamily="2" charset="0"/>
              </a:rPr>
              <a:t> </a:t>
            </a:r>
          </a:p>
          <a:p>
            <a:pPr>
              <a:buFont typeface="Arial" panose="020B0604020202020204" pitchFamily="34" charset="0"/>
              <a:buChar char="•"/>
            </a:pPr>
            <a:r>
              <a:rPr lang="en-IN" sz="2800" dirty="0" smtClean="0">
                <a:latin typeface="AR ESSENCE" pitchFamily="2" charset="0"/>
              </a:rPr>
              <a:t> The transaction table is not used.</a:t>
            </a:r>
          </a:p>
          <a:p>
            <a:endParaRPr lang="en-IN" sz="2800" dirty="0">
              <a:latin typeface="AR ESSENCE" pitchFamily="2" charset="0"/>
            </a:endParaRPr>
          </a:p>
          <a:p>
            <a:pPr marL="285750" indent="-285750">
              <a:buFont typeface="Arial" panose="020B0604020202020204" pitchFamily="34" charset="0"/>
              <a:buChar char="•"/>
            </a:pPr>
            <a:r>
              <a:rPr lang="en-IN" sz="2800" dirty="0">
                <a:latin typeface="AR ESSENCE" pitchFamily="2" charset="0"/>
              </a:rPr>
              <a:t>The hash function we are using is not the most optimised one. Several other hash functions can be used which are much more optimised and will result in lesser collision. </a:t>
            </a:r>
            <a:endParaRPr lang="en-IN" sz="2800" dirty="0" smtClean="0">
              <a:latin typeface="AR ESSENCE" pitchFamily="2" charset="0"/>
            </a:endParaRPr>
          </a:p>
          <a:p>
            <a:pPr marL="285750" indent="-285750">
              <a:buFont typeface="Arial" panose="020B0604020202020204" pitchFamily="34" charset="0"/>
              <a:buChar char="•"/>
            </a:pPr>
            <a:endParaRPr lang="en-IN" sz="2800" dirty="0" smtClean="0">
              <a:latin typeface="AR ESSENCE" pitchFamily="2" charset="0"/>
            </a:endParaRPr>
          </a:p>
          <a:p>
            <a:pPr marL="285750" indent="-285750">
              <a:buFont typeface="Arial" panose="020B0604020202020204" pitchFamily="34" charset="0"/>
              <a:buChar char="•"/>
            </a:pPr>
            <a:r>
              <a:rPr lang="en-IN" sz="2800" dirty="0" smtClean="0">
                <a:latin typeface="AR ESSENCE" pitchFamily="2" charset="0"/>
              </a:rPr>
              <a:t>Generation of large number of null spaces in hash tables. The amount of null spaces increases with an increase in the transaction.</a:t>
            </a:r>
          </a:p>
          <a:p>
            <a:pPr marL="285750" indent="-285750">
              <a:buFont typeface="Arial" panose="020B0604020202020204" pitchFamily="34" charset="0"/>
              <a:buChar char="•"/>
            </a:pPr>
            <a:endParaRPr lang="en-IN" sz="2800" dirty="0" smtClean="0">
              <a:latin typeface="AR ESSENCE" pitchFamily="2" charset="0"/>
            </a:endParaRPr>
          </a:p>
          <a:p>
            <a:pPr marL="285750" indent="-285750">
              <a:buFont typeface="Arial" panose="020B0604020202020204" pitchFamily="34" charset="0"/>
              <a:buChar char="•"/>
            </a:pPr>
            <a:r>
              <a:rPr lang="en-IN" sz="2800" dirty="0" smtClean="0">
                <a:latin typeface="AR ESSENCE" pitchFamily="2" charset="0"/>
              </a:rPr>
              <a:t>Backtracking is not possible. </a:t>
            </a:r>
            <a:endParaRPr lang="en-IN" sz="2800" dirty="0">
              <a:latin typeface="AR ESSENCE" pitchFamily="2" charset="0"/>
            </a:endParaRPr>
          </a:p>
        </p:txBody>
      </p:sp>
      <p:sp>
        <p:nvSpPr>
          <p:cNvPr id="4" name="Rectangle 3"/>
          <p:cNvSpPr/>
          <p:nvPr/>
        </p:nvSpPr>
        <p:spPr>
          <a:xfrm>
            <a:off x="1043608" y="476672"/>
            <a:ext cx="5976664" cy="830997"/>
          </a:xfrm>
          <a:prstGeom prst="rect">
            <a:avLst/>
          </a:prstGeom>
        </p:spPr>
        <p:txBody>
          <a:bodyPr wrap="square">
            <a:spAutoFit/>
          </a:bodyPr>
          <a:lstStyle/>
          <a:p>
            <a:r>
              <a:rPr lang="en-IN" dirty="0" smtClean="0">
                <a:latin typeface="Algerian" pitchFamily="82" charset="0"/>
              </a:rPr>
              <a:t>	              </a:t>
            </a:r>
            <a:r>
              <a:rPr lang="en-IN" sz="2400" b="1" u="sng"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LIMITATIONS OF THE</a:t>
            </a:r>
            <a:r>
              <a:rPr lang="en-IN" sz="2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			     </a:t>
            </a:r>
            <a:r>
              <a:rPr lang="en-IN" sz="2400" b="1" u="sng"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APPLICATION</a:t>
            </a:r>
            <a:endParaRPr lang="en-IN" b="1" u="sng"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endParaRPr>
          </a:p>
        </p:txBody>
      </p:sp>
    </p:spTree>
  </p:cSld>
  <p:clrMapOvr>
    <a:masterClrMapping/>
  </p:clrMapOvr>
  <p:transition>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536" y="980728"/>
            <a:ext cx="8568952" cy="5478423"/>
          </a:xfrm>
          <a:prstGeom prst="rect">
            <a:avLst/>
          </a:prstGeom>
        </p:spPr>
        <p:txBody>
          <a:bodyPr wrap="square">
            <a:spAutoFit/>
          </a:bodyPr>
          <a:lstStyle/>
          <a:p>
            <a:endParaRPr lang="en-IN" sz="2400" dirty="0"/>
          </a:p>
          <a:p>
            <a:pPr marL="285750" indent="-285750">
              <a:buFont typeface="Arial" panose="020B0604020202020204" pitchFamily="34" charset="0"/>
              <a:buChar char="•"/>
            </a:pPr>
            <a:r>
              <a:rPr lang="en-IN" sz="2800" dirty="0">
                <a:latin typeface="AR ESSENCE" pitchFamily="2" charset="0"/>
              </a:rPr>
              <a:t>The coding is done in  a structured manner by dividing it into modules. Thus improvements can be made to the project simply by adding new </a:t>
            </a:r>
            <a:r>
              <a:rPr lang="en-IN" sz="2800" dirty="0" smtClean="0">
                <a:latin typeface="AR ESSENCE" pitchFamily="2" charset="0"/>
              </a:rPr>
              <a:t>modules </a:t>
            </a:r>
            <a:r>
              <a:rPr lang="en-IN" sz="2800" dirty="0">
                <a:latin typeface="AR ESSENCE" pitchFamily="2" charset="0"/>
              </a:rPr>
              <a:t>or by modifying the existing ones</a:t>
            </a:r>
            <a:r>
              <a:rPr lang="en-IN" sz="2800" dirty="0" smtClean="0">
                <a:latin typeface="AR ESSENCE" pitchFamily="2" charset="0"/>
              </a:rPr>
              <a:t>.</a:t>
            </a:r>
          </a:p>
          <a:p>
            <a:pPr marL="285750" indent="-285750">
              <a:buFont typeface="Arial" panose="020B0604020202020204" pitchFamily="34" charset="0"/>
              <a:buChar char="•"/>
            </a:pPr>
            <a:endParaRPr lang="en-IN" sz="2800" dirty="0" smtClean="0">
              <a:latin typeface="AR ESSENCE" pitchFamily="2" charset="0"/>
            </a:endParaRPr>
          </a:p>
          <a:p>
            <a:pPr marL="285750" indent="-285750">
              <a:buFont typeface="Arial" panose="020B0604020202020204" pitchFamily="34" charset="0"/>
              <a:buChar char="•"/>
            </a:pPr>
            <a:r>
              <a:rPr lang="en-IN" sz="2800" dirty="0" smtClean="0">
                <a:latin typeface="AR ESSENCE" pitchFamily="2" charset="0"/>
              </a:rPr>
              <a:t>A better hash function can always be used which would reduce the number of null positions in the hash table thus improving the overall complexity of the algorithm.</a:t>
            </a:r>
          </a:p>
          <a:p>
            <a:pPr marL="285750" indent="-285750">
              <a:buFont typeface="Arial" panose="020B0604020202020204" pitchFamily="34" charset="0"/>
              <a:buChar char="•"/>
            </a:pPr>
            <a:endParaRPr lang="en-IN" sz="2800" dirty="0" smtClean="0">
              <a:latin typeface="AR ESSENCE" pitchFamily="2" charset="0"/>
            </a:endParaRPr>
          </a:p>
          <a:p>
            <a:pPr marL="285750" indent="-285750">
              <a:buFont typeface="Arial" panose="020B0604020202020204" pitchFamily="34" charset="0"/>
              <a:buChar char="•"/>
            </a:pPr>
            <a:r>
              <a:rPr lang="en-IN" sz="2800" dirty="0" smtClean="0">
                <a:latin typeface="AR ESSENCE" pitchFamily="2" charset="0"/>
              </a:rPr>
              <a:t>Better algorithm to deal with the wastage of space in the hash tables. </a:t>
            </a:r>
          </a:p>
          <a:p>
            <a:endParaRPr lang="en-IN" sz="2000" dirty="0">
              <a:latin typeface="AR ESSENCE" pitchFamily="2" charset="0"/>
            </a:endParaRPr>
          </a:p>
        </p:txBody>
      </p:sp>
      <p:sp>
        <p:nvSpPr>
          <p:cNvPr id="4" name="Rectangle 3"/>
          <p:cNvSpPr/>
          <p:nvPr/>
        </p:nvSpPr>
        <p:spPr>
          <a:xfrm>
            <a:off x="3131840" y="476672"/>
            <a:ext cx="3240360" cy="584775"/>
          </a:xfrm>
          <a:prstGeom prst="rect">
            <a:avLst/>
          </a:prstGeom>
        </p:spPr>
        <p:txBody>
          <a:bodyPr wrap="square">
            <a:spAutoFit/>
          </a:bodyPr>
          <a:lstStyle/>
          <a:p>
            <a:r>
              <a:rPr lang="en-IN" sz="3200" b="1" u="sng"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FUTURE SCOPE</a:t>
            </a:r>
            <a:endParaRPr lang="en-IN" sz="3200" b="1" u="sng"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endParaRPr>
          </a:p>
        </p:txBody>
      </p:sp>
    </p:spTree>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780928"/>
            <a:ext cx="8229600" cy="1143000"/>
          </a:xfrm>
        </p:spPr>
        <p:txBody>
          <a:bodyPr>
            <a:noAutofit/>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DATA WAREHOUSING</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IN" dirty="0" smtClean="0">
                <a:latin typeface="AR ESSENCE" pitchFamily="2" charset="0"/>
              </a:rPr>
              <a:t>1. </a:t>
            </a:r>
            <a:r>
              <a:rPr lang="en-IN" dirty="0" err="1" smtClean="0">
                <a:latin typeface="AR ESSENCE" pitchFamily="2" charset="0"/>
              </a:rPr>
              <a:t>Sudhir</a:t>
            </a:r>
            <a:r>
              <a:rPr lang="en-IN" dirty="0" smtClean="0">
                <a:latin typeface="AR ESSENCE" pitchFamily="2" charset="0"/>
              </a:rPr>
              <a:t> </a:t>
            </a:r>
            <a:r>
              <a:rPr lang="en-IN" dirty="0" err="1" smtClean="0">
                <a:latin typeface="AR ESSENCE" pitchFamily="2" charset="0"/>
              </a:rPr>
              <a:t>Tirumalasetty</a:t>
            </a:r>
            <a:r>
              <a:rPr lang="en-IN" dirty="0" smtClean="0">
                <a:latin typeface="AR ESSENCE" pitchFamily="2" charset="0"/>
              </a:rPr>
              <a:t>, </a:t>
            </a:r>
            <a:r>
              <a:rPr lang="en-IN" dirty="0" err="1" smtClean="0">
                <a:latin typeface="AR ESSENCE" pitchFamily="2" charset="0"/>
              </a:rPr>
              <a:t>Aruna</a:t>
            </a:r>
            <a:r>
              <a:rPr lang="en-IN" dirty="0" smtClean="0">
                <a:latin typeface="AR ESSENCE" pitchFamily="2" charset="0"/>
              </a:rPr>
              <a:t> </a:t>
            </a:r>
            <a:r>
              <a:rPr lang="en-IN" dirty="0" err="1" smtClean="0">
                <a:latin typeface="AR ESSENCE" pitchFamily="2" charset="0"/>
              </a:rPr>
              <a:t>Jadda</a:t>
            </a:r>
            <a:r>
              <a:rPr lang="en-IN" dirty="0" smtClean="0">
                <a:latin typeface="AR ESSENCE" pitchFamily="2" charset="0"/>
              </a:rPr>
              <a:t>, </a:t>
            </a:r>
            <a:r>
              <a:rPr lang="en-IN" dirty="0" err="1" smtClean="0">
                <a:latin typeface="AR ESSENCE" pitchFamily="2" charset="0"/>
              </a:rPr>
              <a:t>Sreenivasa</a:t>
            </a:r>
            <a:r>
              <a:rPr lang="en-IN" dirty="0" smtClean="0">
                <a:latin typeface="AR ESSENCE" pitchFamily="2" charset="0"/>
              </a:rPr>
              <a:t> and Reddy </a:t>
            </a:r>
            <a:r>
              <a:rPr lang="en-IN" dirty="0" err="1" smtClean="0">
                <a:latin typeface="AR ESSENCE" pitchFamily="2" charset="0"/>
              </a:rPr>
              <a:t>Edara</a:t>
            </a:r>
            <a:r>
              <a:rPr lang="en-IN" dirty="0" smtClean="0">
                <a:latin typeface="AR ESSENCE" pitchFamily="2" charset="0"/>
              </a:rPr>
              <a:t>, “An enhanced Apriori Algorithm for Discovering Frequent Patterns with Optimal Number of Scans”, International Journal of Computer Science Issues 2015</a:t>
            </a:r>
          </a:p>
          <a:p>
            <a:pPr>
              <a:buNone/>
            </a:pPr>
            <a:endParaRPr lang="en-IN" dirty="0" smtClean="0">
              <a:latin typeface="AR ESSENCE" pitchFamily="2" charset="0"/>
            </a:endParaRPr>
          </a:p>
          <a:p>
            <a:r>
              <a:rPr lang="en-IN" dirty="0" smtClean="0">
                <a:latin typeface="AR ESSENCE" pitchFamily="2" charset="0"/>
              </a:rPr>
              <a:t>2. </a:t>
            </a:r>
            <a:r>
              <a:rPr lang="en-IN" dirty="0" err="1" smtClean="0">
                <a:latin typeface="AR ESSENCE" pitchFamily="2" charset="0"/>
              </a:rPr>
              <a:t>Ashma</a:t>
            </a:r>
            <a:r>
              <a:rPr lang="en-IN" dirty="0" smtClean="0">
                <a:latin typeface="AR ESSENCE" pitchFamily="2" charset="0"/>
              </a:rPr>
              <a:t> </a:t>
            </a:r>
            <a:r>
              <a:rPr lang="en-IN" dirty="0" err="1" smtClean="0">
                <a:latin typeface="AR ESSENCE" pitchFamily="2" charset="0"/>
              </a:rPr>
              <a:t>Chawla</a:t>
            </a:r>
            <a:r>
              <a:rPr lang="en-IN" dirty="0" smtClean="0">
                <a:latin typeface="AR ESSENCE" pitchFamily="2" charset="0"/>
              </a:rPr>
              <a:t> and </a:t>
            </a:r>
            <a:r>
              <a:rPr lang="en-IN" dirty="0" err="1" smtClean="0">
                <a:latin typeface="AR ESSENCE" pitchFamily="2" charset="0"/>
              </a:rPr>
              <a:t>Kanwalvir</a:t>
            </a:r>
            <a:r>
              <a:rPr lang="en-IN" dirty="0" smtClean="0">
                <a:latin typeface="AR ESSENCE" pitchFamily="2" charset="0"/>
              </a:rPr>
              <a:t> Singh </a:t>
            </a:r>
            <a:r>
              <a:rPr lang="en-IN" dirty="0" err="1" smtClean="0">
                <a:latin typeface="AR ESSENCE" pitchFamily="2" charset="0"/>
              </a:rPr>
              <a:t>Dhindsa</a:t>
            </a:r>
            <a:r>
              <a:rPr lang="en-IN" dirty="0" smtClean="0">
                <a:latin typeface="AR ESSENCE" pitchFamily="2" charset="0"/>
              </a:rPr>
              <a:t>, “Implementation of Association Rule Mining using Reverse Apriori Algorithmic Approach”, International Journal of Computer Applications (0975 – 8887) Volume 93 – No.8, May 2014</a:t>
            </a:r>
          </a:p>
          <a:p>
            <a:endParaRPr lang="en-IN" dirty="0" smtClean="0">
              <a:latin typeface="AR ESSENCE" pitchFamily="2" charset="0"/>
            </a:endParaRPr>
          </a:p>
          <a:p>
            <a:r>
              <a:rPr lang="en-IN" dirty="0" smtClean="0">
                <a:latin typeface="AR ESSENCE" pitchFamily="2" charset="0"/>
              </a:rPr>
              <a:t>3. </a:t>
            </a:r>
            <a:r>
              <a:rPr lang="en-IN" dirty="0" err="1" smtClean="0">
                <a:latin typeface="AR ESSENCE" pitchFamily="2" charset="0"/>
              </a:rPr>
              <a:t>Yanbin</a:t>
            </a:r>
            <a:r>
              <a:rPr lang="en-IN" dirty="0" smtClean="0">
                <a:latin typeface="AR ESSENCE" pitchFamily="2" charset="0"/>
              </a:rPr>
              <a:t> Ye and </a:t>
            </a:r>
            <a:r>
              <a:rPr lang="en-IN" dirty="0" err="1" smtClean="0">
                <a:latin typeface="AR ESSENCE" pitchFamily="2" charset="0"/>
              </a:rPr>
              <a:t>Chia</a:t>
            </a:r>
            <a:r>
              <a:rPr lang="en-IN" dirty="0" smtClean="0">
                <a:latin typeface="AR ESSENCE" pitchFamily="2" charset="0"/>
              </a:rPr>
              <a:t>-Chu Chiang, “A parallel Apriori Algorithm for Frequent Itemsets Mining” , Software Engineering Research, Management and Applications, 2006, Fourth International Conference.</a:t>
            </a:r>
          </a:p>
          <a:p>
            <a:endParaRPr lang="en-IN" dirty="0" smtClean="0">
              <a:latin typeface="AR ESSENCE" pitchFamily="2" charset="0"/>
            </a:endParaRPr>
          </a:p>
          <a:p>
            <a:r>
              <a:rPr lang="en-IN" dirty="0" smtClean="0">
                <a:latin typeface="AR ESSENCE" pitchFamily="2" charset="0"/>
              </a:rPr>
              <a:t>4. </a:t>
            </a:r>
            <a:r>
              <a:rPr lang="en-IN" dirty="0" err="1" smtClean="0">
                <a:latin typeface="AR ESSENCE" pitchFamily="2" charset="0"/>
              </a:rPr>
              <a:t>Raffaele</a:t>
            </a:r>
            <a:r>
              <a:rPr lang="en-IN" dirty="0" smtClean="0">
                <a:latin typeface="AR ESSENCE" pitchFamily="2" charset="0"/>
              </a:rPr>
              <a:t> </a:t>
            </a:r>
            <a:r>
              <a:rPr lang="en-IN" dirty="0" err="1" smtClean="0">
                <a:latin typeface="AR ESSENCE" pitchFamily="2" charset="0"/>
              </a:rPr>
              <a:t>Perego</a:t>
            </a:r>
            <a:r>
              <a:rPr lang="en-IN" dirty="0" smtClean="0">
                <a:latin typeface="AR ESSENCE" pitchFamily="2" charset="0"/>
              </a:rPr>
              <a:t>, Salvatore </a:t>
            </a:r>
            <a:r>
              <a:rPr lang="en-IN" dirty="0" err="1" smtClean="0">
                <a:latin typeface="AR ESSENCE" pitchFamily="2" charset="0"/>
              </a:rPr>
              <a:t>Orlando</a:t>
            </a:r>
            <a:r>
              <a:rPr lang="en-IN" dirty="0" smtClean="0">
                <a:latin typeface="AR ESSENCE" pitchFamily="2" charset="0"/>
              </a:rPr>
              <a:t> and P. </a:t>
            </a:r>
            <a:r>
              <a:rPr lang="en-IN" dirty="0" err="1" smtClean="0">
                <a:latin typeface="AR ESSENCE" pitchFamily="2" charset="0"/>
              </a:rPr>
              <a:t>Palmerini</a:t>
            </a:r>
            <a:r>
              <a:rPr lang="en-IN" dirty="0" smtClean="0">
                <a:latin typeface="AR ESSENCE" pitchFamily="2" charset="0"/>
              </a:rPr>
              <a:t>, “Enhancing the Apriori Algorithm for Frequent Set Counting by </a:t>
            </a:r>
            <a:r>
              <a:rPr lang="en-IN" dirty="0" err="1" smtClean="0">
                <a:latin typeface="AR ESSENCE" pitchFamily="2" charset="0"/>
              </a:rPr>
              <a:t>Raffaele</a:t>
            </a:r>
            <a:r>
              <a:rPr lang="en-IN" dirty="0" smtClean="0">
                <a:latin typeface="AR ESSENCE" pitchFamily="2" charset="0"/>
              </a:rPr>
              <a:t> </a:t>
            </a:r>
            <a:r>
              <a:rPr lang="en-IN" dirty="0" err="1" smtClean="0">
                <a:latin typeface="AR ESSENCE" pitchFamily="2" charset="0"/>
              </a:rPr>
              <a:t>Perego</a:t>
            </a:r>
            <a:r>
              <a:rPr lang="en-IN" dirty="0" smtClean="0">
                <a:latin typeface="AR ESSENCE" pitchFamily="2" charset="0"/>
              </a:rPr>
              <a:t>”, Volume 2114 of the book series Lecture Notes in Computer Science (LNCS)</a:t>
            </a:r>
          </a:p>
          <a:p>
            <a:endParaRPr lang="en-IN" dirty="0">
              <a:latin typeface="AR ESSENCE" pitchFamily="2" charset="0"/>
            </a:endParaRPr>
          </a:p>
        </p:txBody>
      </p:sp>
      <p:sp>
        <p:nvSpPr>
          <p:cNvPr id="2" name="Title 1"/>
          <p:cNvSpPr>
            <a:spLocks noGrp="1"/>
          </p:cNvSpPr>
          <p:nvPr>
            <p:ph type="title"/>
          </p:nvPr>
        </p:nvSpPr>
        <p:spPr/>
        <p:txBody>
          <a:bodyPr/>
          <a:lstStyle/>
          <a:p>
            <a:r>
              <a:rPr lang="en-IN" dirty="0" smtClean="0">
                <a:solidFill>
                  <a:schemeClr val="bg2">
                    <a:lumMod val="50000"/>
                  </a:schemeClr>
                </a:solidFill>
                <a:latin typeface="Algerian" pitchFamily="82" charset="0"/>
              </a:rPr>
              <a:t>		</a:t>
            </a:r>
            <a:r>
              <a:rPr lang="en-IN"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rPr>
              <a:t>REFERENCES</a:t>
            </a:r>
            <a:endParaRPr lang="en-IN"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lgerian" pitchFamily="82" charset="0"/>
            </a:endParaRPr>
          </a:p>
        </p:txBody>
      </p:sp>
    </p:spTree>
  </p:cSld>
  <p:clrMapOvr>
    <a:masterClrMapping/>
  </p:clrMapOvr>
  <p:transition>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20688"/>
            <a:ext cx="8229600" cy="5386603"/>
          </a:xfrm>
        </p:spPr>
        <p:txBody>
          <a:bodyPr>
            <a:normAutofit fontScale="77500" lnSpcReduction="20000"/>
          </a:bodyPr>
          <a:lstStyle/>
          <a:p>
            <a:endParaRPr lang="en-IN" dirty="0" smtClean="0">
              <a:latin typeface="AR ESSENCE" pitchFamily="2" charset="0"/>
            </a:endParaRPr>
          </a:p>
          <a:p>
            <a:r>
              <a:rPr lang="en-IN" dirty="0" smtClean="0">
                <a:latin typeface="AR ESSENCE" pitchFamily="2" charset="0"/>
              </a:rPr>
              <a:t>5.  </a:t>
            </a:r>
            <a:r>
              <a:rPr lang="en-IN" dirty="0" err="1" smtClean="0">
                <a:latin typeface="AR ESSENCE" pitchFamily="2" charset="0"/>
              </a:rPr>
              <a:t>K.Vanitha</a:t>
            </a:r>
            <a:r>
              <a:rPr lang="en-IN" dirty="0" smtClean="0">
                <a:latin typeface="AR ESSENCE" pitchFamily="2" charset="0"/>
              </a:rPr>
              <a:t> and </a:t>
            </a:r>
            <a:r>
              <a:rPr lang="en-IN" dirty="0" err="1" smtClean="0">
                <a:latin typeface="AR ESSENCE" pitchFamily="2" charset="0"/>
              </a:rPr>
              <a:t>R.Santhi</a:t>
            </a:r>
            <a:r>
              <a:rPr lang="en-IN" dirty="0" smtClean="0">
                <a:latin typeface="AR ESSENCE" pitchFamily="2" charset="0"/>
              </a:rPr>
              <a:t> , “USING HASH BASED APRIORI ALGORITHM TO REDUCE THE CANDIDATE 2- ITEMSETS FOR MINING ASSOCIATION RULE”, Volume 2, No. 5, April 2011 Journal of Global Research in Computer Science</a:t>
            </a:r>
          </a:p>
          <a:p>
            <a:endParaRPr lang="en-IN" dirty="0" smtClean="0">
              <a:latin typeface="AR ESSENCE" pitchFamily="2" charset="0"/>
            </a:endParaRPr>
          </a:p>
          <a:p>
            <a:r>
              <a:rPr lang="en-IN" dirty="0" smtClean="0">
                <a:latin typeface="AR ESSENCE" pitchFamily="2" charset="0"/>
              </a:rPr>
              <a:t>6. Nick </a:t>
            </a:r>
            <a:r>
              <a:rPr lang="en-IN" dirty="0" err="1" smtClean="0">
                <a:latin typeface="AR ESSENCE" pitchFamily="2" charset="0"/>
              </a:rPr>
              <a:t>Roussopoulos</a:t>
            </a:r>
            <a:r>
              <a:rPr lang="en-IN" dirty="0" smtClean="0">
                <a:latin typeface="AR ESSENCE" pitchFamily="2" charset="0"/>
              </a:rPr>
              <a:t>, “Materialized Views and Data Warehouses” , Department of Computer Science and Institute of Advanced Computer Studies, University of Maryland</a:t>
            </a:r>
          </a:p>
          <a:p>
            <a:endParaRPr lang="en-IN" dirty="0" smtClean="0">
              <a:latin typeface="AR ESSENCE" pitchFamily="2" charset="0"/>
            </a:endParaRPr>
          </a:p>
          <a:p>
            <a:r>
              <a:rPr lang="en-IN" dirty="0" smtClean="0">
                <a:latin typeface="AR ESSENCE" pitchFamily="2" charset="0"/>
              </a:rPr>
              <a:t>7. </a:t>
            </a:r>
            <a:r>
              <a:rPr lang="en-IN" dirty="0" err="1" smtClean="0">
                <a:latin typeface="AR ESSENCE" pitchFamily="2" charset="0"/>
              </a:rPr>
              <a:t>Shikha</a:t>
            </a:r>
            <a:r>
              <a:rPr lang="en-IN" dirty="0" smtClean="0">
                <a:latin typeface="AR ESSENCE" pitchFamily="2" charset="0"/>
              </a:rPr>
              <a:t> </a:t>
            </a:r>
            <a:r>
              <a:rPr lang="en-IN" dirty="0" err="1" smtClean="0">
                <a:latin typeface="AR ESSENCE" pitchFamily="2" charset="0"/>
              </a:rPr>
              <a:t>Bhardwaj</a:t>
            </a:r>
            <a:r>
              <a:rPr lang="en-IN" dirty="0" smtClean="0">
                <a:latin typeface="AR ESSENCE" pitchFamily="2" charset="0"/>
              </a:rPr>
              <a:t>, </a:t>
            </a:r>
            <a:r>
              <a:rPr lang="en-IN" dirty="0" err="1" smtClean="0">
                <a:latin typeface="AR ESSENCE" pitchFamily="2" charset="0"/>
              </a:rPr>
              <a:t>Preeti</a:t>
            </a:r>
            <a:r>
              <a:rPr lang="en-IN" dirty="0" smtClean="0">
                <a:latin typeface="AR ESSENCE" pitchFamily="2" charset="0"/>
              </a:rPr>
              <a:t> </a:t>
            </a:r>
            <a:r>
              <a:rPr lang="en-IN" dirty="0" err="1" smtClean="0">
                <a:latin typeface="AR ESSENCE" pitchFamily="2" charset="0"/>
              </a:rPr>
              <a:t>Chhikara</a:t>
            </a:r>
            <a:r>
              <a:rPr lang="en-IN" dirty="0" smtClean="0">
                <a:latin typeface="AR ESSENCE" pitchFamily="2" charset="0"/>
              </a:rPr>
              <a:t>, </a:t>
            </a:r>
            <a:r>
              <a:rPr lang="en-IN" dirty="0" err="1" smtClean="0">
                <a:latin typeface="AR ESSENCE" pitchFamily="2" charset="0"/>
              </a:rPr>
              <a:t>Satender</a:t>
            </a:r>
            <a:r>
              <a:rPr lang="en-IN" dirty="0" smtClean="0">
                <a:latin typeface="AR ESSENCE" pitchFamily="2" charset="0"/>
              </a:rPr>
              <a:t> </a:t>
            </a:r>
            <a:r>
              <a:rPr lang="en-IN" dirty="0" err="1" smtClean="0">
                <a:latin typeface="AR ESSENCE" pitchFamily="2" charset="0"/>
              </a:rPr>
              <a:t>Vinayak</a:t>
            </a:r>
            <a:r>
              <a:rPr lang="en-IN" dirty="0" smtClean="0">
                <a:latin typeface="AR ESSENCE" pitchFamily="2" charset="0"/>
              </a:rPr>
              <a:t>, </a:t>
            </a:r>
            <a:r>
              <a:rPr lang="en-IN" dirty="0" err="1" smtClean="0">
                <a:latin typeface="AR ESSENCE" pitchFamily="2" charset="0"/>
              </a:rPr>
              <a:t>Nishant</a:t>
            </a:r>
            <a:r>
              <a:rPr lang="en-IN" dirty="0" smtClean="0">
                <a:latin typeface="AR ESSENCE" pitchFamily="2" charset="0"/>
              </a:rPr>
              <a:t> </a:t>
            </a:r>
            <a:r>
              <a:rPr lang="en-IN" dirty="0" err="1" smtClean="0">
                <a:latin typeface="AR ESSENCE" pitchFamily="2" charset="0"/>
              </a:rPr>
              <a:t>Pai</a:t>
            </a:r>
            <a:r>
              <a:rPr lang="en-IN" dirty="0" smtClean="0">
                <a:latin typeface="AR ESSENCE" pitchFamily="2" charset="0"/>
              </a:rPr>
              <a:t>, </a:t>
            </a:r>
            <a:r>
              <a:rPr lang="en-IN" dirty="0" err="1" smtClean="0">
                <a:latin typeface="AR ESSENCE" pitchFamily="2" charset="0"/>
              </a:rPr>
              <a:t>Kuldeep</a:t>
            </a:r>
            <a:r>
              <a:rPr lang="en-IN" dirty="0" smtClean="0">
                <a:latin typeface="AR ESSENCE" pitchFamily="2" charset="0"/>
              </a:rPr>
              <a:t> </a:t>
            </a:r>
            <a:r>
              <a:rPr lang="en-IN" dirty="0" err="1" smtClean="0">
                <a:latin typeface="AR ESSENCE" pitchFamily="2" charset="0"/>
              </a:rPr>
              <a:t>Meena</a:t>
            </a:r>
            <a:r>
              <a:rPr lang="en-IN" dirty="0" smtClean="0">
                <a:latin typeface="AR ESSENCE" pitchFamily="2" charset="0"/>
              </a:rPr>
              <a:t>, “Improved Apriori Algorithm for Association Rules”, International Journal of Technical Research and Applications e-ISSN: 2320-8163, www.ijtra.com Volume 3, Issue 3 (May-June </a:t>
            </a:r>
          </a:p>
          <a:p>
            <a:pPr>
              <a:buNone/>
            </a:pPr>
            <a:r>
              <a:rPr lang="en-IN" dirty="0" smtClean="0">
                <a:latin typeface="AR ESSENCE" pitchFamily="2" charset="0"/>
              </a:rPr>
              <a:t>    2015), PP. 238-240</a:t>
            </a:r>
          </a:p>
          <a:p>
            <a:pPr>
              <a:buNone/>
            </a:pPr>
            <a:r>
              <a:rPr lang="en-IN" dirty="0" smtClean="0">
                <a:latin typeface="AR ESSENCE" pitchFamily="2" charset="0"/>
              </a:rPr>
              <a:t> </a:t>
            </a:r>
          </a:p>
          <a:p>
            <a:r>
              <a:rPr lang="en-IN" dirty="0" smtClean="0">
                <a:latin typeface="AR ESSENCE" pitchFamily="2" charset="0"/>
              </a:rPr>
              <a:t>8. </a:t>
            </a:r>
            <a:r>
              <a:rPr lang="en-IN" dirty="0" err="1" smtClean="0">
                <a:latin typeface="AR ESSENCE" pitchFamily="2" charset="0"/>
              </a:rPr>
              <a:t>Surajt</a:t>
            </a:r>
            <a:r>
              <a:rPr lang="en-IN" dirty="0" smtClean="0">
                <a:latin typeface="AR ESSENCE" pitchFamily="2" charset="0"/>
              </a:rPr>
              <a:t> </a:t>
            </a:r>
            <a:r>
              <a:rPr lang="en-IN" dirty="0" err="1" smtClean="0">
                <a:latin typeface="AR ESSENCE" pitchFamily="2" charset="0"/>
              </a:rPr>
              <a:t>Chaudhuri</a:t>
            </a:r>
            <a:r>
              <a:rPr lang="en-IN" dirty="0" smtClean="0">
                <a:latin typeface="AR ESSENCE" pitchFamily="2" charset="0"/>
              </a:rPr>
              <a:t>, </a:t>
            </a:r>
            <a:r>
              <a:rPr lang="en-IN" dirty="0" err="1" smtClean="0">
                <a:latin typeface="AR ESSENCE" pitchFamily="2" charset="0"/>
              </a:rPr>
              <a:t>Umeshwar</a:t>
            </a:r>
            <a:r>
              <a:rPr lang="en-IN" dirty="0" smtClean="0">
                <a:latin typeface="AR ESSENCE" pitchFamily="2" charset="0"/>
              </a:rPr>
              <a:t> </a:t>
            </a:r>
            <a:r>
              <a:rPr lang="en-IN" dirty="0" err="1" smtClean="0">
                <a:latin typeface="AR ESSENCE" pitchFamily="2" charset="0"/>
              </a:rPr>
              <a:t>Dayal</a:t>
            </a:r>
            <a:r>
              <a:rPr lang="en-IN" dirty="0" smtClean="0">
                <a:latin typeface="AR ESSENCE" pitchFamily="2" charset="0"/>
              </a:rPr>
              <a:t> in ACM </a:t>
            </a:r>
            <a:r>
              <a:rPr lang="en-IN" dirty="0" err="1" smtClean="0">
                <a:latin typeface="AR ESSENCE" pitchFamily="2" charset="0"/>
              </a:rPr>
              <a:t>Sigmond</a:t>
            </a:r>
            <a:r>
              <a:rPr lang="en-IN" dirty="0" smtClean="0">
                <a:latin typeface="AR ESSENCE" pitchFamily="2" charset="0"/>
              </a:rPr>
              <a:t> Record, “An overview of Data Warehousing and OLAP technology” ,Issue March 1997</a:t>
            </a:r>
          </a:p>
          <a:p>
            <a:pPr>
              <a:buNone/>
            </a:pPr>
            <a:r>
              <a:rPr lang="en-IN" dirty="0" smtClean="0">
                <a:latin typeface="AR ESSENCE" pitchFamily="2" charset="0"/>
              </a:rPr>
              <a:t> </a:t>
            </a:r>
          </a:p>
          <a:p>
            <a:endParaRPr lang="en-IN" dirty="0">
              <a:latin typeface="AR ESSENCE" pitchFamily="2" charset="0"/>
            </a:endParaRPr>
          </a:p>
        </p:txBody>
      </p:sp>
    </p:spTree>
  </p:cSld>
  <p:clrMapOvr>
    <a:masterClrMapping/>
  </p:clrMapOvr>
  <p:transition>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2D050">
            <a:alpha val="31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2636912"/>
            <a:ext cx="8229600" cy="1143000"/>
          </a:xfrm>
        </p:spPr>
        <p:txBody>
          <a:bodyPr>
            <a:normAutofit/>
          </a:bodyPr>
          <a:lstStyle/>
          <a:p>
            <a:r>
              <a:rPr lang="en-IN" sz="6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rint MT Shadow" pitchFamily="82" charset="0"/>
              </a:rPr>
              <a:t>	THANK YOU</a:t>
            </a:r>
            <a:endParaRPr lang="en-IN" sz="6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Imprint MT Shadow" pitchFamily="82"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mph" presetSubtype="2" fill="hold" grpId="1" nodeType="clickEffect">
                                  <p:stCondLst>
                                    <p:cond delay="0"/>
                                  </p:stCondLst>
                                  <p:iterate type="lt">
                                    <p:tmPct val="0"/>
                                  </p:iterate>
                                  <p:childTnLst>
                                    <p:anim to="1.2" calcmode="lin" valueType="num">
                                      <p:cBhvr override="childStyle">
                                        <p:cTn id="11" dur="2000" fill="hold"/>
                                        <p:tgtEl>
                                          <p:spTgt spid="2"/>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76672"/>
            <a:ext cx="8291264" cy="5649491"/>
          </a:xfrm>
        </p:spPr>
        <p:txBody>
          <a:bodyPr/>
          <a:lstStyle/>
          <a:p>
            <a:endParaRPr lang="en-IN" sz="2200" dirty="0" smtClean="0">
              <a:latin typeface="AR ESSENCE" pitchFamily="2" charset="0"/>
            </a:endParaRPr>
          </a:p>
          <a:p>
            <a:endParaRPr lang="en-IN" sz="2200" dirty="0" smtClean="0">
              <a:latin typeface="AR ESSENCE" pitchFamily="2" charset="0"/>
            </a:endParaRPr>
          </a:p>
          <a:p>
            <a:endParaRPr lang="en-IN" sz="2200" dirty="0" smtClean="0">
              <a:latin typeface="AR ESSENCE" pitchFamily="2" charset="0"/>
            </a:endParaRPr>
          </a:p>
          <a:p>
            <a:pPr>
              <a:buNone/>
            </a:pPr>
            <a:endParaRPr lang="en-IN" sz="2200" dirty="0" smtClean="0">
              <a:latin typeface="AR ESSENCE" pitchFamily="2" charset="0"/>
            </a:endParaRPr>
          </a:p>
          <a:p>
            <a:pPr>
              <a:buNone/>
            </a:pPr>
            <a:r>
              <a:rPr lang="en-IN" sz="2200" dirty="0" smtClean="0">
                <a:latin typeface="AR ESSENCE" pitchFamily="2" charset="0"/>
              </a:rPr>
              <a:t>   </a:t>
            </a:r>
            <a:r>
              <a:rPr lang="en-IN" sz="5400" dirty="0" smtClean="0">
                <a:latin typeface="AR ESSENCE" pitchFamily="2" charset="0"/>
              </a:rPr>
              <a:t>D</a:t>
            </a:r>
            <a:r>
              <a:rPr lang="en-IN" sz="2200" dirty="0" smtClean="0">
                <a:latin typeface="AR ESSENCE" pitchFamily="2" charset="0"/>
              </a:rPr>
              <a:t>ata </a:t>
            </a:r>
            <a:r>
              <a:rPr lang="en-IN" sz="2200" dirty="0">
                <a:latin typeface="AR ESSENCE" pitchFamily="2" charset="0"/>
              </a:rPr>
              <a:t>warehousing emphasizes the capture of data from diverse sources for useful analysis and access, but does not generally start from the point-of-view of the end user who may need access to specialized, sometimes local databases. The latter idea is known as the data </a:t>
            </a:r>
            <a:r>
              <a:rPr lang="en-IN" sz="2200" dirty="0" smtClean="0">
                <a:latin typeface="AR ESSENCE" pitchFamily="2" charset="0"/>
              </a:rPr>
              <a:t>mart.</a:t>
            </a:r>
            <a:endParaRPr lang="en-IN" sz="2200" dirty="0">
              <a:latin typeface="AR ESSENCE" pitchFamily="2" charset="0"/>
            </a:endParaRPr>
          </a:p>
          <a:p>
            <a:endParaRPr lang="en-IN" dirty="0">
              <a:latin typeface="AR ESSENCE" pitchFamily="2" charset="0"/>
            </a:endParaRPr>
          </a:p>
        </p:txBody>
      </p:sp>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shadeToTitle="1">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IN"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t>
            </a:r>
            <a:r>
              <a:rPr lang="en-IN" u="sng"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DATA WAREHOUSING</a:t>
            </a:r>
            <a:endParaRPr lang="en-IN" u="sng"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5" name="Flowchart: Magnetic Disk 4"/>
          <p:cNvSpPr/>
          <p:nvPr/>
        </p:nvSpPr>
        <p:spPr>
          <a:xfrm>
            <a:off x="755576" y="2492896"/>
            <a:ext cx="936104" cy="79208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Flowchart: Magnetic Disk 5"/>
          <p:cNvSpPr/>
          <p:nvPr/>
        </p:nvSpPr>
        <p:spPr>
          <a:xfrm>
            <a:off x="827584" y="3861048"/>
            <a:ext cx="936104" cy="792088"/>
          </a:xfrm>
          <a:prstGeom prst="flowChartMagneticDisk">
            <a:avLst/>
          </a:prstGeom>
          <a:solidFill>
            <a:srgbClr val="92D050"/>
          </a:solidFill>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7" name="Flowchart: Multidocument 6"/>
          <p:cNvSpPr/>
          <p:nvPr/>
        </p:nvSpPr>
        <p:spPr>
          <a:xfrm>
            <a:off x="899592" y="5157192"/>
            <a:ext cx="1296144" cy="936104"/>
          </a:xfrm>
          <a:prstGeom prst="flowChartMultidocumen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8" name="Flowchart: Magnetic Disk 7"/>
          <p:cNvSpPr/>
          <p:nvPr/>
        </p:nvSpPr>
        <p:spPr>
          <a:xfrm>
            <a:off x="2339752" y="3645024"/>
            <a:ext cx="936104" cy="792088"/>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10" name="Rounded Rectangle 9"/>
          <p:cNvSpPr/>
          <p:nvPr/>
        </p:nvSpPr>
        <p:spPr>
          <a:xfrm>
            <a:off x="467544" y="3284984"/>
            <a:ext cx="2304256" cy="432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OPERATIONAL SYSTEM</a:t>
            </a:r>
            <a:endParaRPr lang="en-IN" sz="1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1" name="Rounded Rectangle 10"/>
          <p:cNvSpPr/>
          <p:nvPr/>
        </p:nvSpPr>
        <p:spPr>
          <a:xfrm>
            <a:off x="539552" y="4725144"/>
            <a:ext cx="2304256" cy="432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OPERATIONAL SYSTEM</a:t>
            </a:r>
            <a:endParaRPr lang="en-IN" sz="1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2" name="Rounded Rectangle 11"/>
          <p:cNvSpPr/>
          <p:nvPr/>
        </p:nvSpPr>
        <p:spPr>
          <a:xfrm>
            <a:off x="179512" y="1916832"/>
            <a:ext cx="2304256" cy="432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a:t>
            </a:r>
          </a:p>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SOURCES</a:t>
            </a:r>
            <a:endParaRPr lang="en-IN" sz="1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Rounded Rectangle 12"/>
          <p:cNvSpPr/>
          <p:nvPr/>
        </p:nvSpPr>
        <p:spPr>
          <a:xfrm>
            <a:off x="467544" y="6093296"/>
            <a:ext cx="2304256" cy="432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FILE  SYSTEM</a:t>
            </a:r>
            <a:endParaRPr lang="en-IN" sz="1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4" name="Flowchart: Magnetic Disk 13"/>
          <p:cNvSpPr/>
          <p:nvPr/>
        </p:nvSpPr>
        <p:spPr>
          <a:xfrm>
            <a:off x="3635896" y="3212976"/>
            <a:ext cx="2304256" cy="1800200"/>
          </a:xfrm>
          <a:prstGeom prst="flowChartMagneticDisk">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Magnetic Disk 14"/>
          <p:cNvSpPr/>
          <p:nvPr/>
        </p:nvSpPr>
        <p:spPr>
          <a:xfrm>
            <a:off x="4427984" y="3284984"/>
            <a:ext cx="1080120" cy="792088"/>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META DATA</a:t>
            </a:r>
            <a:endParaRPr lang="en-IN" dirty="0"/>
          </a:p>
        </p:txBody>
      </p:sp>
      <p:sp>
        <p:nvSpPr>
          <p:cNvPr id="16" name="Flowchart: Magnetic Disk 15"/>
          <p:cNvSpPr/>
          <p:nvPr/>
        </p:nvSpPr>
        <p:spPr>
          <a:xfrm>
            <a:off x="4932040" y="4005064"/>
            <a:ext cx="1080120" cy="792088"/>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RAW DATA</a:t>
            </a:r>
            <a:endParaRPr lang="en-IN" dirty="0"/>
          </a:p>
        </p:txBody>
      </p:sp>
      <p:sp>
        <p:nvSpPr>
          <p:cNvPr id="17" name="Flowchart: Magnetic Disk 16"/>
          <p:cNvSpPr/>
          <p:nvPr/>
        </p:nvSpPr>
        <p:spPr>
          <a:xfrm>
            <a:off x="3707904" y="4077072"/>
            <a:ext cx="1224136" cy="792088"/>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600" dirty="0" smtClean="0"/>
              <a:t>SUMMARY DATA</a:t>
            </a:r>
            <a:endParaRPr lang="en-IN" sz="1600" dirty="0"/>
          </a:p>
        </p:txBody>
      </p:sp>
      <p:sp>
        <p:nvSpPr>
          <p:cNvPr id="18" name="Flowchart: Magnetic Disk 17"/>
          <p:cNvSpPr/>
          <p:nvPr/>
        </p:nvSpPr>
        <p:spPr>
          <a:xfrm>
            <a:off x="6300192" y="2511834"/>
            <a:ext cx="936104" cy="792088"/>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9" name="Flowchart: Magnetic Disk 18"/>
          <p:cNvSpPr/>
          <p:nvPr/>
        </p:nvSpPr>
        <p:spPr>
          <a:xfrm>
            <a:off x="6300192" y="3789872"/>
            <a:ext cx="936104" cy="792088"/>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20" name="Flowchart: Magnetic Disk 19"/>
          <p:cNvSpPr/>
          <p:nvPr/>
        </p:nvSpPr>
        <p:spPr>
          <a:xfrm>
            <a:off x="6372200" y="5157192"/>
            <a:ext cx="936104" cy="792088"/>
          </a:xfrm>
          <a:prstGeom prst="flowChartMagneticDisk">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pic>
        <p:nvPicPr>
          <p:cNvPr id="21" name="Picture 20" descr="COMPUTER_ICON.jpg"/>
          <p:cNvPicPr>
            <a:picLocks noChangeAspect="1"/>
          </p:cNvPicPr>
          <p:nvPr/>
        </p:nvPicPr>
        <p:blipFill>
          <a:blip r:embed="rId2" cstate="print"/>
          <a:stretch>
            <a:fillRect/>
          </a:stretch>
        </p:blipFill>
        <p:spPr>
          <a:xfrm>
            <a:off x="7713609" y="2204864"/>
            <a:ext cx="1056117" cy="792088"/>
          </a:xfrm>
          <a:prstGeom prst="rect">
            <a:avLst/>
          </a:prstGeom>
          <a:effectLst>
            <a:softEdge rad="12700"/>
          </a:effectLst>
        </p:spPr>
      </p:pic>
      <p:pic>
        <p:nvPicPr>
          <p:cNvPr id="22" name="Picture 21" descr="COMPUTER_ICON.jpg"/>
          <p:cNvPicPr>
            <a:picLocks noChangeAspect="1"/>
          </p:cNvPicPr>
          <p:nvPr/>
        </p:nvPicPr>
        <p:blipFill>
          <a:blip r:embed="rId2" cstate="print"/>
          <a:stretch>
            <a:fillRect/>
          </a:stretch>
        </p:blipFill>
        <p:spPr>
          <a:xfrm>
            <a:off x="7748989" y="4941168"/>
            <a:ext cx="1056117" cy="792088"/>
          </a:xfrm>
          <a:prstGeom prst="rect">
            <a:avLst/>
          </a:prstGeom>
        </p:spPr>
      </p:pic>
      <p:pic>
        <p:nvPicPr>
          <p:cNvPr id="23" name="Picture 22" descr="COMPUTER_ICON.jpg"/>
          <p:cNvPicPr>
            <a:picLocks noChangeAspect="1"/>
          </p:cNvPicPr>
          <p:nvPr/>
        </p:nvPicPr>
        <p:blipFill>
          <a:blip r:embed="rId2" cstate="print"/>
          <a:stretch>
            <a:fillRect/>
          </a:stretch>
        </p:blipFill>
        <p:spPr>
          <a:xfrm>
            <a:off x="7704556" y="3645024"/>
            <a:ext cx="1056117" cy="792088"/>
          </a:xfrm>
          <a:prstGeom prst="rect">
            <a:avLst/>
          </a:prstGeom>
        </p:spPr>
      </p:pic>
      <p:sp>
        <p:nvSpPr>
          <p:cNvPr id="24" name="Rounded Rectangle 23"/>
          <p:cNvSpPr/>
          <p:nvPr/>
        </p:nvSpPr>
        <p:spPr>
          <a:xfrm>
            <a:off x="1475656" y="1988840"/>
            <a:ext cx="2304256" cy="432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STAGING</a:t>
            </a:r>
          </a:p>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AREA</a:t>
            </a:r>
          </a:p>
        </p:txBody>
      </p:sp>
      <p:sp>
        <p:nvSpPr>
          <p:cNvPr id="25" name="Rounded Rectangle 24"/>
          <p:cNvSpPr/>
          <p:nvPr/>
        </p:nvSpPr>
        <p:spPr>
          <a:xfrm>
            <a:off x="3419872" y="1988840"/>
            <a:ext cx="2304256" cy="432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WAREHOUSE</a:t>
            </a:r>
            <a:endParaRPr lang="en-IN" sz="1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6" name="Rounded Rectangle 25"/>
          <p:cNvSpPr/>
          <p:nvPr/>
        </p:nvSpPr>
        <p:spPr>
          <a:xfrm>
            <a:off x="5508104" y="1916832"/>
            <a:ext cx="2304256" cy="432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a:t>
            </a:r>
          </a:p>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MARTS</a:t>
            </a:r>
            <a:endParaRPr lang="en-IN" sz="1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Rounded Rectangle 26"/>
          <p:cNvSpPr/>
          <p:nvPr/>
        </p:nvSpPr>
        <p:spPr>
          <a:xfrm>
            <a:off x="6588224" y="1628800"/>
            <a:ext cx="2304256" cy="432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USERS</a:t>
            </a:r>
          </a:p>
        </p:txBody>
      </p:sp>
      <p:cxnSp>
        <p:nvCxnSpPr>
          <p:cNvPr id="29" name="Straight Arrow Connector 28"/>
          <p:cNvCxnSpPr/>
          <p:nvPr/>
        </p:nvCxnSpPr>
        <p:spPr>
          <a:xfrm>
            <a:off x="1763688" y="4221088"/>
            <a:ext cx="576064"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Elbow Connector 30"/>
          <p:cNvCxnSpPr/>
          <p:nvPr/>
        </p:nvCxnSpPr>
        <p:spPr>
          <a:xfrm rot="16200000" flipH="1">
            <a:off x="1835696" y="2780928"/>
            <a:ext cx="936104" cy="792088"/>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1691680" y="2708920"/>
            <a:ext cx="2160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Elbow Connector 44"/>
          <p:cNvCxnSpPr/>
          <p:nvPr/>
        </p:nvCxnSpPr>
        <p:spPr>
          <a:xfrm rot="5400000" flipH="1" flipV="1">
            <a:off x="2159732" y="4689140"/>
            <a:ext cx="1224136" cy="720080"/>
          </a:xfrm>
          <a:prstGeom prst="bentConnector3">
            <a:avLst>
              <a:gd name="adj1" fmla="val 43344"/>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7" idx="3"/>
          </p:cNvCxnSpPr>
          <p:nvPr/>
        </p:nvCxnSpPr>
        <p:spPr>
          <a:xfrm flipH="1" flipV="1">
            <a:off x="2195736" y="5625244"/>
            <a:ext cx="216024" cy="36004"/>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3275856" y="4221088"/>
            <a:ext cx="36004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7" name="Straight Arrow Connector 56"/>
          <p:cNvCxnSpPr/>
          <p:nvPr/>
        </p:nvCxnSpPr>
        <p:spPr>
          <a:xfrm>
            <a:off x="5940152" y="4005064"/>
            <a:ext cx="4320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Elbow Connector 58"/>
          <p:cNvCxnSpPr/>
          <p:nvPr/>
        </p:nvCxnSpPr>
        <p:spPr>
          <a:xfrm rot="16200000" flipH="1">
            <a:off x="6012160" y="4653136"/>
            <a:ext cx="504056" cy="504056"/>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p:nvPr/>
        </p:nvCxnSpPr>
        <p:spPr>
          <a:xfrm flipV="1">
            <a:off x="5724128" y="2780928"/>
            <a:ext cx="576064" cy="504056"/>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7308304" y="2636912"/>
            <a:ext cx="360040" cy="144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21" idx="1"/>
          </p:cNvCxnSpPr>
          <p:nvPr/>
        </p:nvCxnSpPr>
        <p:spPr>
          <a:xfrm flipH="1">
            <a:off x="7164288" y="2600908"/>
            <a:ext cx="549321" cy="1260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3" idx="1"/>
          </p:cNvCxnSpPr>
          <p:nvPr/>
        </p:nvCxnSpPr>
        <p:spPr>
          <a:xfrm flipH="1">
            <a:off x="7236296" y="4041068"/>
            <a:ext cx="468260" cy="36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flipV="1">
            <a:off x="7308304" y="3068960"/>
            <a:ext cx="360040" cy="1008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flipV="1">
            <a:off x="7308304" y="5445224"/>
            <a:ext cx="432048" cy="720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flipV="1">
            <a:off x="7236296" y="4437112"/>
            <a:ext cx="50405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9" name="Rounded Rectangle 78"/>
          <p:cNvSpPr/>
          <p:nvPr/>
        </p:nvSpPr>
        <p:spPr>
          <a:xfrm>
            <a:off x="4932040" y="6165304"/>
            <a:ext cx="2592288" cy="432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1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SALES,PURCHASING, INVENTORY ETC</a:t>
            </a:r>
            <a:endParaRPr lang="en-IN" sz="1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0" name="Content Placeholder 79"/>
          <p:cNvSpPr>
            <a:spLocks noGrp="1"/>
          </p:cNvSpPr>
          <p:nvPr>
            <p:ph idx="1"/>
          </p:nvPr>
        </p:nvSpPr>
        <p:spPr>
          <a:xfrm flipH="1">
            <a:off x="251520" y="1481329"/>
            <a:ext cx="205680" cy="75463"/>
          </a:xfrm>
        </p:spPr>
        <p:txBody>
          <a:bodyPr>
            <a:normAutofit fontScale="25000" lnSpcReduction="20000"/>
          </a:bodyPr>
          <a:lstStyle/>
          <a:p>
            <a:endParaRPr lang="en-IN" dirty="0"/>
          </a:p>
        </p:txBody>
      </p:sp>
    </p:spTree>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80928"/>
            <a:ext cx="8229600" cy="1143000"/>
          </a:xfrm>
        </p:spPr>
        <p:txBody>
          <a:bodyPr>
            <a:noAutofit/>
            <a:scene3d>
              <a:camera prst="orthographicFront"/>
              <a:lightRig rig="soft" dir="t"/>
            </a:scene3d>
            <a:sp3d extrusionH="57150" prstMaterial="softEdge">
              <a:bevelT w="25400" h="25400"/>
            </a:sp3d>
          </a:bodyPr>
          <a:lstStyle/>
          <a:p>
            <a:r>
              <a:rPr lang="en-IN" sz="6000" dirty="0" smtClean="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rPr>
              <a:t>DATA MINING AND DATA ANALYSIS</a:t>
            </a:r>
            <a:endParaRPr lang="en-IN" sz="6000" dirty="0">
              <a:solidFill>
                <a:schemeClr val="tx2">
                  <a:lumMod val="50000"/>
                </a:schemeClr>
              </a:solidFill>
              <a:effectLst>
                <a:outerShdw blurRad="31750" dist="25400" dir="5400000" algn="tl" rotWithShape="0">
                  <a:srgbClr val="000000">
                    <a:alpha val="25000"/>
                  </a:srgbClr>
                </a:outerShdw>
                <a:reflection blurRad="6350" stA="60000" endA="900" endPos="58000" dir="5400000" sy="-100000" algn="bl" rotWithShape="0"/>
              </a:effectLst>
              <a:latin typeface="Imprint MT Shadow" pitchFamily="82" charset="0"/>
            </a:endParaRPr>
          </a:p>
        </p:txBody>
      </p:sp>
    </p:spTree>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976664"/>
          </a:xfrm>
        </p:spPr>
        <p:txBody>
          <a:bodyPr>
            <a:normAutofit/>
          </a:bodyPr>
          <a:lstStyle/>
          <a:p>
            <a:r>
              <a:rPr lang="en-IN" sz="4000" dirty="0">
                <a:latin typeface="AR ESSENCE" pitchFamily="2" charset="0"/>
              </a:rPr>
              <a:t>D</a:t>
            </a:r>
            <a:r>
              <a:rPr lang="en-IN" sz="2400" dirty="0">
                <a:latin typeface="AR ESSENCE" pitchFamily="2" charset="0"/>
              </a:rPr>
              <a:t>ata mining is the computing process of discovering patterns in large data sets </a:t>
            </a:r>
            <a:r>
              <a:rPr lang="en-IN" sz="2400" dirty="0" smtClean="0">
                <a:latin typeface="AR ESSENCE" pitchFamily="2" charset="0"/>
              </a:rPr>
              <a:t>involving various methods and algorithms. </a:t>
            </a:r>
          </a:p>
          <a:p>
            <a:pPr>
              <a:buNone/>
            </a:pPr>
            <a:endParaRPr lang="en-IN" sz="200" dirty="0" smtClean="0">
              <a:latin typeface="AR ESSENCE" pitchFamily="2" charset="0"/>
            </a:endParaRPr>
          </a:p>
          <a:p>
            <a:pPr>
              <a:buNone/>
            </a:pPr>
            <a:r>
              <a:rPr lang="en-IN" sz="2400" dirty="0" smtClean="0">
                <a:latin typeface="AR ESSENCE" pitchFamily="2" charset="0"/>
              </a:rPr>
              <a:t>	The </a:t>
            </a:r>
            <a:r>
              <a:rPr lang="en-IN" sz="2400" dirty="0">
                <a:latin typeface="AR ESSENCE" pitchFamily="2" charset="0"/>
              </a:rPr>
              <a:t>overall goal of the data mining process is to extract information from a data set and transform it into an understandable structure for further use</a:t>
            </a:r>
            <a:r>
              <a:rPr lang="en-IN" sz="2400" dirty="0" smtClean="0">
                <a:latin typeface="AR ESSENCE" pitchFamily="2" charset="0"/>
              </a:rPr>
              <a:t>.</a:t>
            </a:r>
          </a:p>
          <a:p>
            <a:pPr>
              <a:buNone/>
            </a:pPr>
            <a:endParaRPr lang="en-IN" sz="1100" dirty="0" smtClean="0">
              <a:latin typeface="AR ESSENCE" pitchFamily="2" charset="0"/>
            </a:endParaRPr>
          </a:p>
          <a:p>
            <a:r>
              <a:rPr lang="en-IN" sz="4000" dirty="0">
                <a:latin typeface="AR ESSENCE" pitchFamily="2" charset="0"/>
              </a:rPr>
              <a:t>D</a:t>
            </a:r>
            <a:r>
              <a:rPr lang="en-IN" sz="2400" dirty="0">
                <a:latin typeface="AR ESSENCE" pitchFamily="2" charset="0"/>
              </a:rPr>
              <a:t>ata analysis is the process of developing answers to questions through the examination and interpretation of data.  </a:t>
            </a:r>
            <a:endParaRPr lang="en-IN" sz="2400" dirty="0" smtClean="0">
              <a:latin typeface="AR ESSENCE" pitchFamily="2" charset="0"/>
            </a:endParaRPr>
          </a:p>
          <a:p>
            <a:endParaRPr lang="en-IN" sz="1050" dirty="0" smtClean="0">
              <a:latin typeface="AR ESSENCE" pitchFamily="2" charset="0"/>
            </a:endParaRPr>
          </a:p>
          <a:p>
            <a:pPr>
              <a:buNone/>
            </a:pPr>
            <a:r>
              <a:rPr lang="en-IN" sz="2400" dirty="0" smtClean="0">
                <a:latin typeface="AR ESSENCE" pitchFamily="2" charset="0"/>
              </a:rPr>
              <a:t>	The </a:t>
            </a:r>
            <a:r>
              <a:rPr lang="en-IN" sz="2400" dirty="0">
                <a:latin typeface="AR ESSENCE" pitchFamily="2" charset="0"/>
              </a:rPr>
              <a:t>basic steps in the analytic process consist of identifying issues, determining the availability of suitable data, deciding on which methods are appropriate for answering the questions of interest, applying the methods and evaluating, summarizing and communicating the results.</a:t>
            </a:r>
            <a:r>
              <a:rPr lang="en-IN" sz="2400" b="1" dirty="0">
                <a:latin typeface="AR ESSENCE" pitchFamily="2" charset="0"/>
              </a:rPr>
              <a:t> </a:t>
            </a:r>
            <a:endParaRPr lang="en-IN" sz="2400" dirty="0">
              <a:latin typeface="AR ESSENCE" pitchFamily="2" charset="0"/>
            </a:endParaRPr>
          </a:p>
        </p:txBody>
      </p:sp>
    </p:spTree>
  </p:cSld>
  <p:clrMapOvr>
    <a:masterClrMapping/>
  </p:clrMapOvr>
  <p:transition>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215</TotalTime>
  <Words>1303</Words>
  <Application>Microsoft Office PowerPoint</Application>
  <PresentationFormat>On-screen Show (4:3)</PresentationFormat>
  <Paragraphs>503</Paragraphs>
  <Slides>52</Slides>
  <Notes>1</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Concourse</vt:lpstr>
      <vt:lpstr>IMPLEMENTATION OF APRIORI ALGORITHM USING HASHING CONCEPT</vt:lpstr>
      <vt:lpstr>INTRODUCTION</vt:lpstr>
      <vt:lpstr>Slide 3</vt:lpstr>
      <vt:lpstr>Slide 4</vt:lpstr>
      <vt:lpstr>DATA WAREHOUSING</vt:lpstr>
      <vt:lpstr>Slide 6</vt:lpstr>
      <vt:lpstr>    DATA WAREHOUSING</vt:lpstr>
      <vt:lpstr>DATA MINING AND DATA ANALYSIS</vt:lpstr>
      <vt:lpstr>Slide 9</vt:lpstr>
      <vt:lpstr>     DATA MINING</vt:lpstr>
      <vt:lpstr>APRIORI ALGORITHM</vt:lpstr>
      <vt:lpstr>Slide 12</vt:lpstr>
      <vt:lpstr>ALGORITHM:</vt:lpstr>
      <vt:lpstr>Slide 14</vt:lpstr>
      <vt:lpstr>Slide 15</vt:lpstr>
      <vt:lpstr>APRIORI USING HASHING TECHNIQUE</vt:lpstr>
      <vt:lpstr>Slide 17</vt:lpstr>
      <vt:lpstr>Slide 18</vt:lpstr>
      <vt:lpstr>Slide 19</vt:lpstr>
      <vt:lpstr>Slide 20</vt:lpstr>
      <vt:lpstr>IMPLIMENTATION</vt:lpstr>
      <vt:lpstr>      3 TIER ARCHITECTURE</vt:lpstr>
      <vt:lpstr>Slide 23</vt:lpstr>
      <vt:lpstr>SERVER SIDE MODEL</vt:lpstr>
      <vt:lpstr>Slide 25</vt:lpstr>
      <vt:lpstr>PROCESS DIAGRAM</vt:lpstr>
      <vt:lpstr>Slide 27</vt:lpstr>
      <vt:lpstr>Slide 28</vt:lpstr>
      <vt:lpstr>Slide 29</vt:lpstr>
      <vt:lpstr>CLIENT SITE MODEL</vt:lpstr>
      <vt:lpstr>Slide 31</vt:lpstr>
      <vt:lpstr>Slide 32</vt:lpstr>
      <vt:lpstr>GRAPHIC USER INTERFACE</vt:lpstr>
      <vt:lpstr>Slide 34</vt:lpstr>
      <vt:lpstr>Slide 35</vt:lpstr>
      <vt:lpstr>Slide 36</vt:lpstr>
      <vt:lpstr>Slide 37</vt:lpstr>
      <vt:lpstr>Slide 38</vt:lpstr>
      <vt:lpstr>TEST CASE DESIGN AND RESULT COMPARISON</vt:lpstr>
      <vt:lpstr>To check the system integrity of our software we have designed    4 test cases by changing 2 fields:   i. Hash Function   ii. Hash Table Size  Thus the 4 test cases are arising by combining the above two factors are:  i. Using concatenation hash function and keeping hash  table  size 13  ii. Using the general hash function and keeping hash table  size 13  iii. Using concatenation hash function and keeping the hash  table size 17  iv. Using the general hash function and keeping the table  size 17  </vt:lpstr>
      <vt:lpstr>Concatenating y and x and then finding mod 13 in case of 2 itemsets</vt:lpstr>
      <vt:lpstr> ((y*10)+ x) mod 13 in case of 2 itemsets  using table size 13</vt:lpstr>
      <vt:lpstr>Concatenating y and x and then finding mod 17 in case of 2 itemsets using table size 17   </vt:lpstr>
      <vt:lpstr>((y*10)+ x) mod 17 in case of 2 itemsets using table of size 17 </vt:lpstr>
      <vt:lpstr>   On comparing the H2 table of size 17 and 13 for the general hash function we find that both of them are suffering quite less collisions but the H2 of size 13 is more compact and contains less NULL than that of size 17 H2. Thus for this set of transaction H2 of size 13 is preferred. But since the number of transactions will increase in the long run a hash table with bigger size will be preferred to reduce the collisions. In such a case the H2 of size 13 can be rehashed in H2 of size 17.  The same holds for hash table H3 of size 13 and 17. </vt:lpstr>
      <vt:lpstr>On comparing the Hash table H2 of size 13 for the two different hash functions we see that not much difference between the two tables in found. The number if elements remain quite the same only the hashed position is different.    The same holds for the H3 table also. The same case is also true for Hash table of size 17. </vt:lpstr>
      <vt:lpstr>CONCLUSION</vt:lpstr>
      <vt:lpstr>Slide 48</vt:lpstr>
      <vt:lpstr>Slide 49</vt:lpstr>
      <vt:lpstr>  REFERENCES</vt:lpstr>
      <vt:lpstr>Slide 51</vt:lpstr>
      <vt:lpstr> THANK YOU</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APRIORI ALGORITHM USING HASHING CONCEPT</dc:title>
  <dc:creator>Roy Tania</dc:creator>
  <cp:lastModifiedBy>Roy Tania</cp:lastModifiedBy>
  <cp:revision>276</cp:revision>
  <dcterms:created xsi:type="dcterms:W3CDTF">2017-04-22T07:00:00Z</dcterms:created>
  <dcterms:modified xsi:type="dcterms:W3CDTF">2017-04-24T23:31:00Z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2057-10.2.0.5820</vt:lpwstr>
  </property>
</Properties>
</file>